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1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10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2.xml" ContentType="application/vnd.openxmlformats-officedocument.drawingml.chartshapes+xml"/>
  <Override PartName="/ppt/notesSlides/notesSlide11.xml" ContentType="application/vnd.openxmlformats-officedocument.presentationml.notesSlid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notesSlides/notesSlide12.xml" ContentType="application/vnd.openxmlformats-officedocument.presentationml.notesSlid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3.xml" ContentType="application/vnd.openxmlformats-officedocument.drawingml.chartshapes+xml"/>
  <Override PartName="/ppt/notesSlides/notesSlide13.xml" ContentType="application/vnd.openxmlformats-officedocument.presentationml.notesSlid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drawings/drawing4.xml" ContentType="application/vnd.openxmlformats-officedocument.drawingml.chartshapes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notesSlides/notesSlide16.xml" ContentType="application/vnd.openxmlformats-officedocument.presentationml.notesSlid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notesSlides/notesSlide17.xml" ContentType="application/vnd.openxmlformats-officedocument.presentationml.notesSlid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18.xml" ContentType="application/vnd.openxmlformats-officedocument.presentationml.notesSlid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notesSlides/notesSlide19.xml" ContentType="application/vnd.openxmlformats-officedocument.presentationml.notesSlid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drawings/drawing5.xml" ContentType="application/vnd.openxmlformats-officedocument.drawingml.chartshapes+xml"/>
  <Override PartName="/ppt/notesSlides/notesSlide20.xml" ContentType="application/vnd.openxmlformats-officedocument.presentationml.notesSlid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notesSlides/notesSlide21.xml" ContentType="application/vnd.openxmlformats-officedocument.presentationml.notesSlid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8"/>
  </p:notesMasterIdLst>
  <p:handoutMasterIdLst>
    <p:handoutMasterId r:id="rId39"/>
  </p:handoutMasterIdLst>
  <p:sldIdLst>
    <p:sldId id="327" r:id="rId2"/>
    <p:sldId id="4938" r:id="rId3"/>
    <p:sldId id="5481" r:id="rId4"/>
    <p:sldId id="5705" r:id="rId5"/>
    <p:sldId id="5497" r:id="rId6"/>
    <p:sldId id="5656" r:id="rId7"/>
    <p:sldId id="5605" r:id="rId8"/>
    <p:sldId id="5704" r:id="rId9"/>
    <p:sldId id="5647" r:id="rId10"/>
    <p:sldId id="5639" r:id="rId11"/>
    <p:sldId id="5640" r:id="rId12"/>
    <p:sldId id="5678" r:id="rId13"/>
    <p:sldId id="5641" r:id="rId14"/>
    <p:sldId id="5679" r:id="rId15"/>
    <p:sldId id="5644" r:id="rId16"/>
    <p:sldId id="5648" r:id="rId17"/>
    <p:sldId id="5654" r:id="rId18"/>
    <p:sldId id="4975" r:id="rId19"/>
    <p:sldId id="5655" r:id="rId20"/>
    <p:sldId id="333" r:id="rId21"/>
    <p:sldId id="5663" r:id="rId22"/>
    <p:sldId id="5650" r:id="rId23"/>
    <p:sldId id="5494" r:id="rId24"/>
    <p:sldId id="4955" r:id="rId25"/>
    <p:sldId id="5671" r:id="rId26"/>
    <p:sldId id="5707" r:id="rId27"/>
    <p:sldId id="5708" r:id="rId28"/>
    <p:sldId id="5651" r:id="rId29"/>
    <p:sldId id="5706" r:id="rId30"/>
    <p:sldId id="5575" r:id="rId31"/>
    <p:sldId id="5576" r:id="rId32"/>
    <p:sldId id="5578" r:id="rId33"/>
    <p:sldId id="5580" r:id="rId34"/>
    <p:sldId id="5653" r:id="rId35"/>
    <p:sldId id="5496" r:id="rId36"/>
    <p:sldId id="5664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84" userDrawn="1">
          <p15:clr>
            <a:srgbClr val="A4A3A4"/>
          </p15:clr>
        </p15:guide>
        <p15:guide id="2" pos="4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B3A18A9-9CE4-1F56-106A-25CF741887DA}" name="Monica Bilson" initials="" userId="S::Monica.Bilson@GrayAssociates1.onmicrosoft.com::66a8600a-9bcc-4568-893e-dc9568eee2f5" providerId="AD"/>
  <p188:author id="{86DA7AAD-FB4F-00FF-47A5-0CEBB78F59A0}" name="Michael Hunter" initials="" userId="S::michael.hunter@GrayAssociates1.onmicrosoft.com::874bd294-8ad9-4ba8-bbe1-2155b5d6fed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DD3FB"/>
    <a:srgbClr val="2ABFD5"/>
    <a:srgbClr val="05B050"/>
    <a:srgbClr val="AED3FB"/>
    <a:srgbClr val="0B5198"/>
    <a:srgbClr val="FFF100"/>
    <a:srgbClr val="54B5F9"/>
    <a:srgbClr val="010A39"/>
    <a:srgbClr val="009FAE"/>
    <a:srgbClr val="E0F1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28"/>
    <p:restoredTop sz="94863"/>
  </p:normalViewPr>
  <p:slideViewPr>
    <p:cSldViewPr snapToGrid="0">
      <p:cViewPr varScale="1">
        <p:scale>
          <a:sx n="120" d="100"/>
          <a:sy n="120" d="100"/>
        </p:scale>
        <p:origin x="808" y="192"/>
      </p:cViewPr>
      <p:guideLst>
        <p:guide orient="horz" pos="984"/>
        <p:guide pos="40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notesViewPr>
    <p:cSldViewPr snapToGrid="0">
      <p:cViewPr varScale="1">
        <p:scale>
          <a:sx n="96" d="100"/>
          <a:sy n="96" d="100"/>
        </p:scale>
        <p:origin x="3912" y="17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handoutMaster" Target="handoutMasters/handoutMaster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Relationship Id="rId4" Type="http://schemas.openxmlformats.org/officeDocument/2006/relationships/chartUserShapes" Target="../drawings/drawing4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Relationship Id="rId4" Type="http://schemas.openxmlformats.org/officeDocument/2006/relationships/chartUserShapes" Target="../drawings/drawing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1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2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US Google Search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Sheet1!$B$2:$B$13</c:f>
            </c:numRef>
          </c:val>
          <c:extLst>
            <c:ext xmlns:c16="http://schemas.microsoft.com/office/drawing/2014/chart" uri="{C3380CC4-5D6E-409C-BE32-E72D297353CC}">
              <c16:uniqueId val="{00000000-5ADD-3245-8721-2846A113B06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Sheet1!$C$2:$C$13</c:f>
              <c:numCache>
                <c:formatCode>#,##0</c:formatCode>
                <c:ptCount val="12"/>
                <c:pt idx="0">
                  <c:v>19656340</c:v>
                </c:pt>
                <c:pt idx="1">
                  <c:v>17481460</c:v>
                </c:pt>
                <c:pt idx="2">
                  <c:v>17360980</c:v>
                </c:pt>
                <c:pt idx="3">
                  <c:v>18108960</c:v>
                </c:pt>
                <c:pt idx="4">
                  <c:v>19177030</c:v>
                </c:pt>
                <c:pt idx="5">
                  <c:v>18520010</c:v>
                </c:pt>
                <c:pt idx="6">
                  <c:v>22172690</c:v>
                </c:pt>
                <c:pt idx="7">
                  <c:v>22299080</c:v>
                </c:pt>
                <c:pt idx="8">
                  <c:v>24391220</c:v>
                </c:pt>
                <c:pt idx="9">
                  <c:v>26317020</c:v>
                </c:pt>
                <c:pt idx="10">
                  <c:v>20923880</c:v>
                </c:pt>
                <c:pt idx="11">
                  <c:v>19468180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DD-3245-8721-2846A113B06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Sheet1!$D$2:$D$13</c:f>
              <c:numCache>
                <c:formatCode>#,##0</c:formatCode>
                <c:ptCount val="12"/>
                <c:pt idx="0">
                  <c:v>23517810</c:v>
                </c:pt>
                <c:pt idx="1">
                  <c:v>18718330</c:v>
                </c:pt>
                <c:pt idx="2">
                  <c:v>23669790</c:v>
                </c:pt>
                <c:pt idx="3">
                  <c:v>22390470</c:v>
                </c:pt>
                <c:pt idx="4">
                  <c:v>22406860</c:v>
                </c:pt>
                <c:pt idx="5">
                  <c:v>17986900</c:v>
                </c:pt>
                <c:pt idx="6">
                  <c:v>20416220</c:v>
                </c:pt>
                <c:pt idx="7">
                  <c:v>23237700</c:v>
                </c:pt>
                <c:pt idx="8">
                  <c:v>20996150</c:v>
                </c:pt>
                <c:pt idx="9">
                  <c:v>18469020</c:v>
                </c:pt>
                <c:pt idx="10">
                  <c:v>15110330</c:v>
                </c:pt>
                <c:pt idx="11">
                  <c:v>14025650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DD-3245-8721-2846A113B06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Sheet1!$E$2:$E$13</c:f>
              <c:numCache>
                <c:formatCode>#,##0</c:formatCode>
                <c:ptCount val="12"/>
                <c:pt idx="0">
                  <c:v>16101740</c:v>
                </c:pt>
                <c:pt idx="1">
                  <c:v>13946540</c:v>
                </c:pt>
                <c:pt idx="2">
                  <c:v>14746600</c:v>
                </c:pt>
                <c:pt idx="3">
                  <c:v>14677530</c:v>
                </c:pt>
                <c:pt idx="4">
                  <c:v>15473300</c:v>
                </c:pt>
                <c:pt idx="5">
                  <c:v>13622580</c:v>
                </c:pt>
                <c:pt idx="6">
                  <c:v>13059010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72-C347-9794-9B766F81E3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overlap val="17"/>
        <c:axId val="833232352"/>
        <c:axId val="833569632"/>
      </c:barChart>
      <c:catAx>
        <c:axId val="83323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569632"/>
        <c:crosses val="autoZero"/>
        <c:auto val="1"/>
        <c:lblAlgn val="ctr"/>
        <c:lblOffset val="100"/>
        <c:noMultiLvlLbl val="0"/>
      </c:catAx>
      <c:valAx>
        <c:axId val="833569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232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5462726111938701"/>
          <c:y val="0.14147343321208519"/>
          <c:w val="0.25072355820387315"/>
          <c:h val="6.12936133230099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US Fastest-Growing Spring New </a:t>
            </a:r>
            <a:r>
              <a:rPr lang="en-US" sz="1600" b="1" baseline="0" dirty="0">
                <a:solidFill>
                  <a:schemeClr val="tx1"/>
                </a:solidFill>
              </a:rPr>
              <a:t>Enrollment*</a:t>
            </a:r>
            <a:endParaRPr lang="en-US" sz="16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b="0" dirty="0">
                <a:solidFill>
                  <a:schemeClr val="tx1"/>
                </a:solidFill>
              </a:rPr>
              <a:t>Graduate Programs YoY Change</a:t>
            </a:r>
          </a:p>
        </c:rich>
      </c:tx>
      <c:layout>
        <c:manualLayout>
          <c:xMode val="edge"/>
          <c:yMode val="edge"/>
          <c:x val="0.33910038066517284"/>
          <c:y val="3.54436979306637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248022177523164"/>
          <c:y val="0.24394446846570542"/>
          <c:w val="0.39796331116624517"/>
          <c:h val="0.719246352479112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6A1-634B-BECF-FE0ECA53491D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6A1-634B-BECF-FE0ECA53491D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6A1-634B-BECF-FE0ECA53491D}"/>
              </c:ext>
            </c:extLst>
          </c:dPt>
          <c:dPt>
            <c:idx val="3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6A1-634B-BECF-FE0ECA53491D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6A1-634B-BECF-FE0ECA53491D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6A1-634B-BECF-FE0ECA53491D}"/>
              </c:ext>
            </c:extLst>
          </c:dPt>
          <c:dPt>
            <c:idx val="6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6A1-634B-BECF-FE0ECA53491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6A1-634B-BECF-FE0ECA53491D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6A1-634B-BECF-FE0ECA53491D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6A1-634B-BECF-FE0ECA53491D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Family Practice Nurse/Nursing</c:v>
                </c:pt>
                <c:pt idx="1">
                  <c:v>Social Work</c:v>
                </c:pt>
                <c:pt idx="2">
                  <c:v>Nurse Anesthetist</c:v>
                </c:pt>
                <c:pt idx="3">
                  <c:v>Psychiatric/Mental Health Nurse/Nursing</c:v>
                </c:pt>
                <c:pt idx="4">
                  <c:v>Physician Assistant</c:v>
                </c:pt>
                <c:pt idx="5">
                  <c:v>Applied Behavior Analysis</c:v>
                </c:pt>
                <c:pt idx="6">
                  <c:v>Dentistry</c:v>
                </c:pt>
                <c:pt idx="7">
                  <c:v>Teacher Educ., Multiple Levels</c:v>
                </c:pt>
                <c:pt idx="8">
                  <c:v>Behavioral Sciences</c:v>
                </c:pt>
                <c:pt idx="9">
                  <c:v>Artificial Intelligence</c:v>
                </c:pt>
              </c:strCache>
            </c:strRef>
          </c:cat>
          <c:val>
            <c:numRef>
              <c:f>Sheet1!$B$2:$B$11</c:f>
              <c:numCache>
                <c:formatCode>_(* #,##0_);_(* \(#,##0\);_(* "-"??_);_(@_)</c:formatCode>
                <c:ptCount val="10"/>
                <c:pt idx="0">
                  <c:v>8.962141046265204E-2</c:v>
                </c:pt>
                <c:pt idx="1">
                  <c:v>9.7201976975332283E-2</c:v>
                </c:pt>
                <c:pt idx="2">
                  <c:v>0.13525188440713931</c:v>
                </c:pt>
                <c:pt idx="3">
                  <c:v>0.14142055900036143</c:v>
                </c:pt>
                <c:pt idx="4">
                  <c:v>0.17073972479429478</c:v>
                </c:pt>
                <c:pt idx="5">
                  <c:v>0.19441548243108842</c:v>
                </c:pt>
                <c:pt idx="6">
                  <c:v>0.22337191186055949</c:v>
                </c:pt>
                <c:pt idx="7">
                  <c:v>0.36082441583289415</c:v>
                </c:pt>
                <c:pt idx="8">
                  <c:v>0.39606630978304258</c:v>
                </c:pt>
                <c:pt idx="9">
                  <c:v>0.50993129431298123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66A1-634B-BECF-FE0ECA5349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axId val="1366167600"/>
        <c:axId val="1365389392"/>
      </c:barChart>
      <c:catAx>
        <c:axId val="1366167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389392"/>
        <c:crosses val="autoZero"/>
        <c:auto val="1"/>
        <c:lblAlgn val="ctr"/>
        <c:lblOffset val="100"/>
        <c:noMultiLvlLbl val="0"/>
      </c:catAx>
      <c:valAx>
        <c:axId val="1365389392"/>
        <c:scaling>
          <c:orientation val="minMax"/>
        </c:scaling>
        <c:delete val="1"/>
        <c:axPos val="b"/>
        <c:numFmt formatCode="0.0%" sourceLinked="0"/>
        <c:majorTickMark val="none"/>
        <c:minorTickMark val="none"/>
        <c:tickLblPos val="nextTo"/>
        <c:crossAx val="1366167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International Page Views</a:t>
            </a:r>
          </a:p>
          <a:p>
            <a:pPr>
              <a:defRPr/>
            </a:pPr>
            <a:r>
              <a:rPr lang="en-US" sz="1400" dirty="0">
                <a:solidFill>
                  <a:schemeClr val="tx1"/>
                </a:solidFill>
              </a:rPr>
              <a:t>2024 - 2026</a:t>
            </a:r>
          </a:p>
        </c:rich>
      </c:tx>
      <c:layout>
        <c:manualLayout>
          <c:xMode val="edge"/>
          <c:yMode val="edge"/>
          <c:x val="0.31686345994448273"/>
          <c:y val="9.162893887195397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Sheet1!$B$2:$B$13</c:f>
            </c:numRef>
          </c:val>
          <c:extLst>
            <c:ext xmlns:c16="http://schemas.microsoft.com/office/drawing/2014/chart" uri="{C3380CC4-5D6E-409C-BE32-E72D297353CC}">
              <c16:uniqueId val="{00000000-A7A8-BC4E-8239-786FB5B0B05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Sheet1!$C$2:$C$13</c:f>
              <c:numCache>
                <c:formatCode>_(* #,##0_);_(* \(#,##0\);_(* "-"??_);_(@_)</c:formatCode>
                <c:ptCount val="12"/>
                <c:pt idx="0">
                  <c:v>474045.6666666097</c:v>
                </c:pt>
                <c:pt idx="1">
                  <c:v>391558.99996071955</c:v>
                </c:pt>
                <c:pt idx="2">
                  <c:v>391583.66662917682</c:v>
                </c:pt>
                <c:pt idx="3">
                  <c:v>393279.99996429269</c:v>
                </c:pt>
                <c:pt idx="4">
                  <c:v>423442.33329872158</c:v>
                </c:pt>
                <c:pt idx="5">
                  <c:v>390909.49996513157</c:v>
                </c:pt>
                <c:pt idx="6">
                  <c:v>470189.16662852152</c:v>
                </c:pt>
                <c:pt idx="7">
                  <c:v>517746.16662567545</c:v>
                </c:pt>
                <c:pt idx="8">
                  <c:v>526164.99995988142</c:v>
                </c:pt>
                <c:pt idx="9">
                  <c:v>493079.45417102962</c:v>
                </c:pt>
                <c:pt idx="10">
                  <c:v>430990.29741803044</c:v>
                </c:pt>
                <c:pt idx="11">
                  <c:v>467363.96774103155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7A8-BC4E-8239-786FB5B0B052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C722-C343-8C23-14F3EC759E82}"/>
              </c:ext>
            </c:extLst>
          </c:dPt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Sheet1!$D$2:$D$13</c:f>
              <c:numCache>
                <c:formatCode>_(* #,##0_);_(* \(#,##0\);_(* "-"??_);_(@_)</c:formatCode>
                <c:ptCount val="12"/>
                <c:pt idx="0">
                  <c:v>542734.96244687948</c:v>
                </c:pt>
                <c:pt idx="1">
                  <c:v>408083.97131903277</c:v>
                </c:pt>
                <c:pt idx="2">
                  <c:v>377676.97044303123</c:v>
                </c:pt>
                <c:pt idx="3">
                  <c:v>244183.47829495315</c:v>
                </c:pt>
                <c:pt idx="4">
                  <c:v>246043.64165994979</c:v>
                </c:pt>
                <c:pt idx="5">
                  <c:v>240950.80505895495</c:v>
                </c:pt>
                <c:pt idx="6">
                  <c:v>209392.64705495426</c:v>
                </c:pt>
                <c:pt idx="7">
                  <c:v>224909.97998995445</c:v>
                </c:pt>
                <c:pt idx="8">
                  <c:v>281307.63842899835</c:v>
                </c:pt>
                <c:pt idx="9">
                  <c:v>224886.48067695191</c:v>
                </c:pt>
                <c:pt idx="10">
                  <c:v>229959.31345795424</c:v>
                </c:pt>
                <c:pt idx="11">
                  <c:v>370578.47498703469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7A8-BC4E-8239-786FB5B0B052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</c:v>
                </c:pt>
                <c:pt idx="1">
                  <c:v>Feb</c:v>
                </c:pt>
                <c:pt idx="2">
                  <c:v>Mar</c:v>
                </c:pt>
                <c:pt idx="3">
                  <c:v>Apr</c:v>
                </c:pt>
                <c:pt idx="4">
                  <c:v>May</c:v>
                </c:pt>
                <c:pt idx="5">
                  <c:v>Jun</c:v>
                </c:pt>
                <c:pt idx="6">
                  <c:v>Jul</c:v>
                </c:pt>
                <c:pt idx="7">
                  <c:v>Aug</c:v>
                </c:pt>
                <c:pt idx="8">
                  <c:v>Sep</c:v>
                </c:pt>
                <c:pt idx="9">
                  <c:v>Oct</c:v>
                </c:pt>
                <c:pt idx="10">
                  <c:v>Nov</c:v>
                </c:pt>
                <c:pt idx="11">
                  <c:v>Dec</c:v>
                </c:pt>
              </c:strCache>
            </c:strRef>
          </c:cat>
          <c:val>
            <c:numRef>
              <c:f>Sheet1!$E$2:$E$13</c:f>
              <c:numCache>
                <c:formatCode>_(* #,##0_);_(* \(#,##0\);_(* "-"??_);_(@_)</c:formatCode>
                <c:ptCount val="12"/>
                <c:pt idx="0">
                  <c:v>345407.80472403031</c:v>
                </c:pt>
                <c:pt idx="1">
                  <c:v>158175.98554896103</c:v>
                </c:pt>
                <c:pt idx="2">
                  <c:v>130455.48834102153</c:v>
                </c:pt>
                <c:pt idx="3">
                  <c:v>190380.98391095112</c:v>
                </c:pt>
                <c:pt idx="4">
                  <c:v>270178.47790201422</c:v>
                </c:pt>
                <c:pt idx="5">
                  <c:v>188715.48514795481</c:v>
                </c:pt>
                <c:pt idx="6">
                  <c:v>188717.98061995531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1A87-7E42-99C8-98B54F6AF7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7"/>
        <c:overlap val="1"/>
        <c:axId val="89308896"/>
        <c:axId val="89310608"/>
      </c:barChart>
      <c:catAx>
        <c:axId val="893088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310608"/>
        <c:crosses val="autoZero"/>
        <c:auto val="1"/>
        <c:lblAlgn val="ctr"/>
        <c:lblOffset val="100"/>
        <c:noMultiLvlLbl val="0"/>
      </c:catAx>
      <c:valAx>
        <c:axId val="89310608"/>
        <c:scaling>
          <c:orientation val="minMax"/>
          <c:max val="600000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93088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Highest Page Views, Origin</a:t>
            </a:r>
            <a:r>
              <a:rPr lang="en-US" sz="1600" b="1" baseline="0" dirty="0">
                <a:solidFill>
                  <a:schemeClr val="tx1"/>
                </a:solidFill>
              </a:rPr>
              <a:t> Countries</a:t>
            </a:r>
            <a:endParaRPr lang="en-US" sz="16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b="0" dirty="0">
                <a:solidFill>
                  <a:schemeClr val="tx1"/>
                </a:solidFill>
              </a:rPr>
              <a:t>July 2026 </a:t>
            </a:r>
          </a:p>
        </c:rich>
      </c:tx>
      <c:layout>
        <c:manualLayout>
          <c:xMode val="edge"/>
          <c:yMode val="edge"/>
          <c:x val="0.16528884580382225"/>
          <c:y val="7.2998446814971057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4475388754797612"/>
          <c:y val="0.22397827790141334"/>
          <c:w val="0.4622812883314209"/>
          <c:h val="0.7030232752836156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1"/>
                <c:pt idx="1">
                  <c:v>Indonesia</c:v>
                </c:pt>
                <c:pt idx="2">
                  <c:v>Vietnam</c:v>
                </c:pt>
                <c:pt idx="3">
                  <c:v>United Kingdom</c:v>
                </c:pt>
                <c:pt idx="4">
                  <c:v>Nepal</c:v>
                </c:pt>
                <c:pt idx="5">
                  <c:v>Kenya</c:v>
                </c:pt>
                <c:pt idx="6">
                  <c:v>Nigeria</c:v>
                </c:pt>
                <c:pt idx="7">
                  <c:v>Ghana</c:v>
                </c:pt>
                <c:pt idx="8">
                  <c:v>Bangladesh</c:v>
                </c:pt>
                <c:pt idx="9">
                  <c:v>Pakistan</c:v>
                </c:pt>
                <c:pt idx="10">
                  <c:v>India</c:v>
                </c:pt>
              </c:strCache>
            </c:strRef>
          </c:cat>
          <c:val>
            <c:numRef>
              <c:f>Sheet1!$B$2:$B$12</c:f>
              <c:numCache>
                <c:formatCode>General</c:formatCode>
                <c:ptCount val="11"/>
                <c:pt idx="0">
                  <c:v>4718.9990459999999</c:v>
                </c:pt>
                <c:pt idx="1">
                  <c:v>5259.9993780000013</c:v>
                </c:pt>
                <c:pt idx="2">
                  <c:v>5387.9993070000019</c:v>
                </c:pt>
                <c:pt idx="3">
                  <c:v>5478.9996830000009</c:v>
                </c:pt>
                <c:pt idx="4">
                  <c:v>5807.9997360000025</c:v>
                </c:pt>
                <c:pt idx="5">
                  <c:v>7178.9996370000008</c:v>
                </c:pt>
                <c:pt idx="6">
                  <c:v>9157.999600000001</c:v>
                </c:pt>
                <c:pt idx="7">
                  <c:v>14604.998582</c:v>
                </c:pt>
                <c:pt idx="8">
                  <c:v>17017.998161000003</c:v>
                </c:pt>
                <c:pt idx="9">
                  <c:v>29839.996883</c:v>
                </c:pt>
                <c:pt idx="10">
                  <c:v>188717.98062000013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858-3E4A-825A-43F357BB5A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443607840"/>
        <c:axId val="443609552"/>
      </c:barChart>
      <c:catAx>
        <c:axId val="44360784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43609552"/>
        <c:crosses val="autoZero"/>
        <c:auto val="1"/>
        <c:lblAlgn val="ctr"/>
        <c:lblOffset val="100"/>
        <c:noMultiLvlLbl val="0"/>
      </c:catAx>
      <c:valAx>
        <c:axId val="44360955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4436078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Largest YoY Growth, International Page Views</a:t>
            </a:r>
          </a:p>
          <a:p>
            <a:pPr>
              <a:defRPr/>
            </a:pP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en-US" sz="1400" b="0" dirty="0">
                <a:solidFill>
                  <a:schemeClr val="tx1"/>
                </a:solidFill>
              </a:rPr>
              <a:t>July 2026 </a:t>
            </a:r>
          </a:p>
        </c:rich>
      </c:tx>
      <c:layout>
        <c:manualLayout>
          <c:xMode val="edge"/>
          <c:yMode val="edge"/>
          <c:x val="0.23238039091683776"/>
          <c:y val="1.028526054413461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1.4974247937959236E-2"/>
          <c:y val="0.21416733999017479"/>
          <c:w val="0.56890008414305393"/>
          <c:h val="0.7583122693204814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ABFD5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8.2146850854460343E-5"/>
                  <c:y val="5.3113096602266088E-3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2046958731794525E-2"/>
                      <c:h val="6.99676525907202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E7C-CF4A-A166-0D535162D5FE}"/>
                </c:ext>
              </c:extLst>
            </c:dLbl>
            <c:dLbl>
              <c:idx val="4"/>
              <c:layout>
                <c:manualLayout>
                  <c:x val="1.1322235874008481E-3"/>
                  <c:y val="-3.540873106817825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D9D-9C48-83E3-A72437CAAEB5}"/>
                </c:ext>
              </c:extLst>
            </c:dLbl>
            <c:dLbl>
              <c:idx val="9"/>
              <c:layout>
                <c:manualLayout>
                  <c:x val="-2.0323291211845444E-2"/>
                  <c:y val="-5.3113096602267389E-3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1" i="0" u="none" strike="noStrike" kern="1200" baseline="0">
                      <a:solidFill>
                        <a:schemeClr val="tx2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6478505233937672E-2"/>
                      <c:h val="6.996765259072024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7402-5242-A869-7B8F438F2CDE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Sheet1!$A$2:$A$11</c:f>
              <c:strCache>
                <c:ptCount val="10"/>
                <c:pt idx="0">
                  <c:v>Registered Nursing</c:v>
                </c:pt>
                <c:pt idx="1">
                  <c:v>Public Health, General</c:v>
                </c:pt>
                <c:pt idx="2">
                  <c:v>Mechanical Engin'g/ Mechanical Tech</c:v>
                </c:pt>
                <c:pt idx="3">
                  <c:v>Business Admin. and Mgmt, General</c:v>
                </c:pt>
                <c:pt idx="4">
                  <c:v>Finance, General</c:v>
                </c:pt>
                <c:pt idx="5">
                  <c:v>Marketing/ Marketing Mgmt, General</c:v>
                </c:pt>
                <c:pt idx="6">
                  <c:v>Psychology, General </c:v>
                </c:pt>
                <c:pt idx="7">
                  <c:v>Civil Engineering Tech</c:v>
                </c:pt>
                <c:pt idx="8">
                  <c:v>Bioengineering and Biomedical Engineering</c:v>
                </c:pt>
                <c:pt idx="9">
                  <c:v>Data Analytics and/or Data Science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-7.8950561432244881E-2</c:v>
                </c:pt>
                <c:pt idx="1">
                  <c:v>-7.178510138903138E-2</c:v>
                </c:pt>
                <c:pt idx="2">
                  <c:v>-4.8581412714685301E-2</c:v>
                </c:pt>
                <c:pt idx="3">
                  <c:v>-4.7288587610258115E-2</c:v>
                </c:pt>
                <c:pt idx="4">
                  <c:v>-9.9618986680495292E-3</c:v>
                </c:pt>
                <c:pt idx="5">
                  <c:v>-8.2415595800348074E-3</c:v>
                </c:pt>
                <c:pt idx="6">
                  <c:v>-1.6817767313529464E-3</c:v>
                </c:pt>
                <c:pt idx="7">
                  <c:v>0.11256697910766511</c:v>
                </c:pt>
                <c:pt idx="8">
                  <c:v>0.12111878154575861</c:v>
                </c:pt>
                <c:pt idx="9">
                  <c:v>0.25166313814675267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9F-BA47-9209-2988C55FF60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77"/>
        <c:axId val="1268219008"/>
        <c:axId val="1305766080"/>
      </c:barChart>
      <c:catAx>
        <c:axId val="126821900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05766080"/>
        <c:crosses val="autoZero"/>
        <c:auto val="1"/>
        <c:lblAlgn val="ctr"/>
        <c:lblOffset val="100"/>
        <c:noMultiLvlLbl val="0"/>
      </c:catAx>
      <c:valAx>
        <c:axId val="1305766080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268219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Fastest-Growing New Enrollment, Courses</a:t>
            </a:r>
          </a:p>
          <a:p>
            <a:pPr>
              <a:defRPr sz="1600" b="1">
                <a:solidFill>
                  <a:schemeClr val="tx1"/>
                </a:solidFill>
              </a:defRPr>
            </a:pPr>
            <a:r>
              <a:rPr lang="en-US" sz="1400" b="0" dirty="0">
                <a:solidFill>
                  <a:schemeClr val="tx1"/>
                </a:solidFill>
              </a:rPr>
              <a:t>July</a:t>
            </a:r>
            <a:r>
              <a:rPr lang="en-US" sz="1400" b="0" baseline="0" dirty="0">
                <a:solidFill>
                  <a:schemeClr val="tx1"/>
                </a:solidFill>
              </a:rPr>
              <a:t> 2026</a:t>
            </a:r>
            <a:endParaRPr lang="en-US" sz="1400" b="0" dirty="0">
              <a:solidFill>
                <a:schemeClr val="tx1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806717519685039"/>
          <c:y val="0.13176148205983745"/>
          <c:w val="0.46662032480314969"/>
          <c:h val="0.83323368942874221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A-B21D-D540-A109-07DC1D891D97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B21D-D540-A109-07DC1D891D9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B21D-D540-A109-07DC1D891D97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B21D-D540-A109-07DC1D891D97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B21D-D540-A109-07DC1D891D97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C-B21D-D540-A109-07DC1D891D97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B21D-D540-A109-07DC1D891D97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B21D-D540-A109-07DC1D891D97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B21D-D540-A109-07DC1D891D97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21D-D540-A109-07DC1D891D97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Foundations of Project Management</c:v>
                </c:pt>
                <c:pt idx="1">
                  <c:v>Connect and Protect: Networks and Network Security</c:v>
                </c:pt>
                <c:pt idx="2">
                  <c:v>Foundations of Cybersecurity</c:v>
                </c:pt>
                <c:pt idx="3">
                  <c:v>Ask Questions to Make Data-Driven Decisions</c:v>
                </c:pt>
                <c:pt idx="4">
                  <c:v>Process Data from Dirty to Clean</c:v>
                </c:pt>
                <c:pt idx="5">
                  <c:v>Prepare Data for Exploration</c:v>
                </c:pt>
                <c:pt idx="6">
                  <c:v>Excel Skills for Business: Essentials</c:v>
                </c:pt>
                <c:pt idx="7">
                  <c:v>Foundations: Data, Data, Everywhere</c:v>
                </c:pt>
                <c:pt idx="8">
                  <c:v>Preparing  Data for Analysis with Microsoft Excel</c:v>
                </c:pt>
                <c:pt idx="9">
                  <c:v>Introduction to Generative AI</c:v>
                </c:pt>
              </c:strCache>
            </c:strRef>
          </c:cat>
          <c:val>
            <c:numRef>
              <c:f>Sheet1!$B$2:$B$11</c:f>
              <c:numCache>
                <c:formatCode>General</c:formatCode>
                <c:ptCount val="10"/>
                <c:pt idx="0">
                  <c:v>5.7251984722138882E-2</c:v>
                </c:pt>
                <c:pt idx="1">
                  <c:v>7.2528069540021667E-2</c:v>
                </c:pt>
                <c:pt idx="2">
                  <c:v>7.2876932342903045E-2</c:v>
                </c:pt>
                <c:pt idx="3">
                  <c:v>8.6759967296686336E-2</c:v>
                </c:pt>
                <c:pt idx="4">
                  <c:v>0.10177429523552184</c:v>
                </c:pt>
                <c:pt idx="5">
                  <c:v>0.10339974816680253</c:v>
                </c:pt>
                <c:pt idx="6">
                  <c:v>0.14276253547776729</c:v>
                </c:pt>
                <c:pt idx="7">
                  <c:v>0.20243906502507381</c:v>
                </c:pt>
                <c:pt idx="8">
                  <c:v>0.26901014855125749</c:v>
                </c:pt>
                <c:pt idx="9">
                  <c:v>0.3151786219781465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21D-D540-A109-07DC1D891D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329287424"/>
        <c:axId val="329291456"/>
      </c:barChart>
      <c:catAx>
        <c:axId val="3292874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29291456"/>
        <c:crosses val="autoZero"/>
        <c:auto val="1"/>
        <c:lblAlgn val="ctr"/>
        <c:lblOffset val="100"/>
        <c:noMultiLvlLbl val="0"/>
      </c:catAx>
      <c:valAx>
        <c:axId val="3292914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crossAx val="3292874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Fastest-Growing Skills Year over Year*</a:t>
            </a:r>
            <a:endParaRPr lang="en-US" sz="1600" b="1" baseline="0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en-US" sz="1400" b="0" baseline="0" dirty="0">
                <a:solidFill>
                  <a:schemeClr val="tx1"/>
                </a:solidFill>
              </a:rPr>
              <a:t>July 2026</a:t>
            </a:r>
            <a:endParaRPr lang="en-US" sz="1400" b="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2950455198626632"/>
          <c:y val="3.0236122803987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4557846073557622"/>
          <c:y val="0.20580755023790165"/>
          <c:w val="0.51553235008429121"/>
          <c:h val="0.76141237517156646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ABFD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FFDA-BD48-878B-A875D977DAD1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FFDA-BD48-878B-A875D977DAD1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FFDA-BD48-878B-A875D977DAD1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FFDA-BD48-878B-A875D977DAD1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FFDA-BD48-878B-A875D977DAD1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FFDA-BD48-878B-A875D977DAD1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FFDA-BD48-878B-A875D977DAD1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FFDA-BD48-878B-A875D977DAD1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FFDA-BD48-878B-A875D977DAD1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FFDA-BD48-878B-A875D977DAD1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Business Analytics</c:v>
                </c:pt>
                <c:pt idx="1">
                  <c:v>Communication Planning</c:v>
                </c:pt>
                <c:pt idx="2">
                  <c:v>Stakeholder Analysis</c:v>
                </c:pt>
                <c:pt idx="3">
                  <c:v>Generative AI</c:v>
                </c:pt>
                <c:pt idx="4">
                  <c:v>Prompt Patterns</c:v>
                </c:pt>
                <c:pt idx="5">
                  <c:v>Model Evaluation</c:v>
                </c:pt>
                <c:pt idx="6">
                  <c:v>Artificial Intelligence</c:v>
                </c:pt>
                <c:pt idx="7">
                  <c:v>AI powered creativity</c:v>
                </c:pt>
                <c:pt idx="8">
                  <c:v>Google Workspace</c:v>
                </c:pt>
                <c:pt idx="9">
                  <c:v>AI Personalization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0.66739756064135936</c:v>
                </c:pt>
                <c:pt idx="1">
                  <c:v>0.73482100615044943</c:v>
                </c:pt>
                <c:pt idx="2">
                  <c:v>0.80113665630741226</c:v>
                </c:pt>
                <c:pt idx="3">
                  <c:v>0.98714252866136731</c:v>
                </c:pt>
                <c:pt idx="4">
                  <c:v>1.1477185749369596</c:v>
                </c:pt>
                <c:pt idx="5">
                  <c:v>1.4582340678975583</c:v>
                </c:pt>
                <c:pt idx="6">
                  <c:v>1.5431729077269782</c:v>
                </c:pt>
                <c:pt idx="7">
                  <c:v>2.5636921481353441</c:v>
                </c:pt>
                <c:pt idx="8">
                  <c:v>8.3786776286776288</c:v>
                </c:pt>
                <c:pt idx="9">
                  <c:v>8.8686326637783903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FFDA-BD48-878B-A875D977DA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3"/>
        <c:axId val="550753360"/>
        <c:axId val="830049168"/>
      </c:barChart>
      <c:catAx>
        <c:axId val="5507533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0049168"/>
        <c:crosses val="autoZero"/>
        <c:auto val="1"/>
        <c:lblAlgn val="ctr"/>
        <c:lblOffset val="100"/>
        <c:noMultiLvlLbl val="0"/>
      </c:catAx>
      <c:valAx>
        <c:axId val="830049168"/>
        <c:scaling>
          <c:orientation val="minMax"/>
          <c:max val="10"/>
          <c:min val="0"/>
        </c:scaling>
        <c:delete val="1"/>
        <c:axPos val="b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0.00%" sourceLinked="0"/>
        <c:majorTickMark val="out"/>
        <c:minorTickMark val="none"/>
        <c:tickLblPos val="nextTo"/>
        <c:crossAx val="5507533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US Job Postings</a:t>
            </a:r>
          </a:p>
          <a:p>
            <a:pPr>
              <a:defRPr sz="1600" b="1">
                <a:solidFill>
                  <a:schemeClr val="tx1"/>
                </a:solidFill>
              </a:defRPr>
            </a:pPr>
            <a:r>
              <a:rPr lang="en-US" sz="1400" b="0" dirty="0">
                <a:solidFill>
                  <a:schemeClr val="tx1"/>
                </a:solidFill>
              </a:rPr>
              <a:t>All Award Levels</a:t>
            </a:r>
          </a:p>
        </c:rich>
      </c:tx>
      <c:layout>
        <c:manualLayout>
          <c:xMode val="edge"/>
          <c:yMode val="edge"/>
          <c:x val="0.41004383911470527"/>
          <c:y val="6.37267717171555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42046180038306"/>
          <c:y val="0.1858317823976621"/>
          <c:w val="0.8904972334539264"/>
          <c:h val="0.714047939593041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2023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Sheet1!$B$2:$B$13</c:f>
            </c:numRef>
          </c:val>
          <c:extLst>
            <c:ext xmlns:c16="http://schemas.microsoft.com/office/drawing/2014/chart" uri="{C3380CC4-5D6E-409C-BE32-E72D297353CC}">
              <c16:uniqueId val="{00000000-016B-0848-A9A0-6E15E778357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Sheet1!$C$2:$C$13</c:f>
              <c:numCache>
                <c:formatCode>_(* #,##0_);_(* \(#,##0\);_(* "-"??_);_(@_)</c:formatCode>
                <c:ptCount val="12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2342003</c:v>
                </c:pt>
                <c:pt idx="8">
                  <c:v>1863662</c:v>
                </c:pt>
                <c:pt idx="9">
                  <c:v>2160608</c:v>
                </c:pt>
                <c:pt idx="10">
                  <c:v>1770858</c:v>
                </c:pt>
                <c:pt idx="11">
                  <c:v>1670446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16B-0848-A9A0-6E15E778357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Sheet1!$D$2:$D$13</c:f>
              <c:numCache>
                <c:formatCode>_(* #,##0_);_(* \(#,##0\);_(* "-"??_);_(@_)</c:formatCode>
                <c:ptCount val="12"/>
                <c:pt idx="0">
                  <c:v>1778826</c:v>
                </c:pt>
                <c:pt idx="1">
                  <c:v>1754395</c:v>
                </c:pt>
                <c:pt idx="2">
                  <c:v>1918880</c:v>
                </c:pt>
                <c:pt idx="3">
                  <c:v>2068247</c:v>
                </c:pt>
                <c:pt idx="4">
                  <c:v>1939749</c:v>
                </c:pt>
                <c:pt idx="5">
                  <c:v>1875819</c:v>
                </c:pt>
                <c:pt idx="6">
                  <c:v>2126109</c:v>
                </c:pt>
                <c:pt idx="7">
                  <c:v>2134050</c:v>
                </c:pt>
                <c:pt idx="8">
                  <c:v>2365257</c:v>
                </c:pt>
                <c:pt idx="9">
                  <c:v>2082947</c:v>
                </c:pt>
                <c:pt idx="10">
                  <c:v>1605211</c:v>
                </c:pt>
                <c:pt idx="11">
                  <c:v>1661625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16B-0848-A9A0-6E15E778357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Sheet1!$E$2:$E$13</c:f>
              <c:numCache>
                <c:formatCode>_(* #,##0_);_(* \(#,##0\);_(* "-"??_);_(@_)</c:formatCode>
                <c:ptCount val="12"/>
                <c:pt idx="0">
                  <c:v>1993496</c:v>
                </c:pt>
                <c:pt idx="1">
                  <c:v>1972841</c:v>
                </c:pt>
                <c:pt idx="2">
                  <c:v>2199733</c:v>
                </c:pt>
                <c:pt idx="3">
                  <c:v>2057521</c:v>
                </c:pt>
                <c:pt idx="4">
                  <c:v>2059296</c:v>
                </c:pt>
                <c:pt idx="5">
                  <c:v>2392459</c:v>
                </c:pt>
                <c:pt idx="6">
                  <c:v>2064253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  <c:pt idx="1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526-8043-9BC2-9638BAD7CC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overlap val="17"/>
        <c:axId val="833232352"/>
        <c:axId val="833569632"/>
      </c:barChart>
      <c:catAx>
        <c:axId val="83323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569632"/>
        <c:crosses val="autoZero"/>
        <c:auto val="1"/>
        <c:lblAlgn val="ctr"/>
        <c:lblOffset val="100"/>
        <c:noMultiLvlLbl val="0"/>
      </c:catAx>
      <c:valAx>
        <c:axId val="833569632"/>
        <c:scaling>
          <c:orientation val="minMax"/>
          <c:max val="3000000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232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40597861247073841"/>
          <c:y val="0.12872807886865412"/>
          <c:w val="0.19883464566929132"/>
          <c:h val="6.12936133230099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 i="0" u="none" strike="noStrike" kern="1200" spc="0" baseline="0">
                <a:solidFill>
                  <a:srgbClr val="010A3A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Fastest-Growing Job Postings by Occupation*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600" b="1">
                <a:solidFill>
                  <a:srgbClr val="010A3A"/>
                </a:solidFill>
              </a:defRPr>
            </a:pPr>
            <a:r>
              <a:rPr lang="en-US" sz="1400" b="0" i="0" u="none" strike="noStrike" kern="1200" spc="0" baseline="0" dirty="0">
                <a:solidFill>
                  <a:schemeClr val="tx1"/>
                </a:solidFill>
              </a:rPr>
              <a:t>July 2026 YoY</a:t>
            </a:r>
          </a:p>
        </c:rich>
      </c:tx>
      <c:layout>
        <c:manualLayout>
          <c:xMode val="edge"/>
          <c:yMode val="edge"/>
          <c:x val="0.30027808803187889"/>
          <c:y val="3.469602791574762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marL="0" marR="0" lvl="0" indent="0" algn="ctr" defTabSz="914400" rtl="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 sz="1600" b="1" i="0" u="none" strike="noStrike" kern="1200" spc="0" baseline="0">
              <a:solidFill>
                <a:srgbClr val="010A3A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4350626653865705"/>
          <c:y val="0.20004277116459385"/>
          <c:w val="0.44769817322281819"/>
          <c:h val="0.76529869232870384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D5D-224B-981E-51445ABC195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167C-1B43-B7C2-19609A3842B7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D5D-224B-981E-51445ABC1955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D5D-224B-981E-51445ABC1955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F8E-5440-A494-1458EFAB72BC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4A09-DA48-B01D-5F83F26B2068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61-3440-82F2-E07813B0468B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F8E-5440-A494-1458EFAB72BC}"/>
              </c:ext>
            </c:extLst>
          </c:dPt>
          <c:dPt>
            <c:idx val="8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167C-1B43-B7C2-19609A3842B7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D261-3440-82F2-E07813B0468B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Automotive Service Technicians and Mechanics</c:v>
                </c:pt>
                <c:pt idx="1">
                  <c:v>Project Mgmt Specialists</c:v>
                </c:pt>
                <c:pt idx="2">
                  <c:v>General and Operations Managers</c:v>
                </c:pt>
                <c:pt idx="3">
                  <c:v>Financial Managers</c:v>
                </c:pt>
                <c:pt idx="4">
                  <c:v>Nursing Assistants</c:v>
                </c:pt>
                <c:pt idx="5">
                  <c:v>Marketing Managers</c:v>
                </c:pt>
                <c:pt idx="6">
                  <c:v>Heavy and Tractor-Trailer Truck Drivers</c:v>
                </c:pt>
                <c:pt idx="7">
                  <c:v>Software Developers and QA Analysts</c:v>
                </c:pt>
                <c:pt idx="8">
                  <c:v>Physical Therapists</c:v>
                </c:pt>
                <c:pt idx="9">
                  <c:v>Industrial Engineers</c:v>
                </c:pt>
              </c:strCache>
            </c:strRef>
          </c:cat>
          <c:val>
            <c:numRef>
              <c:f>Sheet1!$B$2:$B$11</c:f>
              <c:numCache>
                <c:formatCode>##0.0%</c:formatCode>
                <c:ptCount val="10"/>
                <c:pt idx="0">
                  <c:v>0.10401199999999999</c:v>
                </c:pt>
                <c:pt idx="1">
                  <c:v>0.10874499999999999</c:v>
                </c:pt>
                <c:pt idx="2">
                  <c:v>0.115706</c:v>
                </c:pt>
                <c:pt idx="3">
                  <c:v>0.11677899999999999</c:v>
                </c:pt>
                <c:pt idx="4">
                  <c:v>0.153895</c:v>
                </c:pt>
                <c:pt idx="5">
                  <c:v>0.240171</c:v>
                </c:pt>
                <c:pt idx="6">
                  <c:v>0.33811000000000002</c:v>
                </c:pt>
                <c:pt idx="7">
                  <c:v>0.55842199999999997</c:v>
                </c:pt>
                <c:pt idx="8">
                  <c:v>0.55922000000000005</c:v>
                </c:pt>
                <c:pt idx="9">
                  <c:v>0.59972599999999998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D58-7A4D-8A7C-2C5F8CBB62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197796687"/>
        <c:axId val="1400369167"/>
      </c:barChart>
      <c:catAx>
        <c:axId val="119779668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0369167"/>
        <c:crosses val="autoZero"/>
        <c:auto val="1"/>
        <c:lblAlgn val="ctr"/>
        <c:lblOffset val="100"/>
        <c:noMultiLvlLbl val="0"/>
      </c:catAx>
      <c:valAx>
        <c:axId val="1400369167"/>
        <c:scaling>
          <c:orientation val="minMax"/>
          <c:max val="1.3"/>
          <c:min val="0"/>
        </c:scaling>
        <c:delete val="1"/>
        <c:axPos val="b"/>
        <c:numFmt formatCode="##0.0%" sourceLinked="1"/>
        <c:majorTickMark val="out"/>
        <c:minorTickMark val="none"/>
        <c:tickLblPos val="nextTo"/>
        <c:crossAx val="1197796687"/>
        <c:crossesAt val="1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spcBef>
                <a:spcPts val="400"/>
              </a:spcBef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10 Fastest–Growing Skills </a:t>
            </a:r>
            <a:r>
              <a:rPr lang="en-US" sz="1600" b="1" baseline="0" dirty="0">
                <a:solidFill>
                  <a:schemeClr val="tx1"/>
                </a:solidFill>
              </a:rPr>
              <a:t>in Job Postings*</a:t>
            </a:r>
            <a:br>
              <a:rPr lang="en-US" sz="1600" b="1" baseline="0" dirty="0">
                <a:solidFill>
                  <a:schemeClr val="tx1"/>
                </a:solidFill>
              </a:rPr>
            </a:br>
            <a:r>
              <a:rPr lang="en-US" sz="1400" b="0" baseline="0" dirty="0">
                <a:solidFill>
                  <a:schemeClr val="tx1"/>
                </a:solidFill>
              </a:rPr>
              <a:t>July</a:t>
            </a:r>
            <a:r>
              <a:rPr lang="en-US" sz="1600" b="1" baseline="0" dirty="0">
                <a:solidFill>
                  <a:schemeClr val="tx1"/>
                </a:solidFill>
              </a:rPr>
              <a:t> </a:t>
            </a:r>
            <a:r>
              <a:rPr lang="en-US" sz="1400" b="0" baseline="0" dirty="0">
                <a:solidFill>
                  <a:schemeClr val="tx1"/>
                </a:solidFill>
              </a:rPr>
              <a:t>2026 Year over Year</a:t>
            </a:r>
            <a:endParaRPr lang="en-US" sz="1400" b="0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27197648315164175"/>
          <c:y val="3.15077604606384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spcBef>
              <a:spcPts val="400"/>
            </a:spcBef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4652170260003462"/>
          <c:y val="0.19689199511852995"/>
          <c:w val="0.40542703215453263"/>
          <c:h val="0.7936556767432785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E932-714D-8EE9-B95E6472DD5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AF97-C241-B1A2-0676AB403D9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2-C17D-2542-ACD1-DD4C541C9700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0D34-044F-BAF5-B555F86627D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0D34-044F-BAF5-B555F86627D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932-714D-8EE9-B95E6472DD55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2-E932-714D-8EE9-B95E6472DD55}"/>
              </c:ext>
            </c:extLst>
          </c:dPt>
          <c:dPt>
            <c:idx val="7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0-902C-FE48-9086-3D5B8806A874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D34-044F-BAF5-B555F86627DD}"/>
              </c:ext>
            </c:extLst>
          </c:dPt>
          <c:dPt>
            <c:idx val="9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932-714D-8EE9-B95E6472DD55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eparator>, </c:separator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Operational Excellence</c:v>
                </c:pt>
                <c:pt idx="1">
                  <c:v>Tooling</c:v>
                </c:pt>
                <c:pt idx="2">
                  <c:v>Artificial Intelligence</c:v>
                </c:pt>
                <c:pt idx="3">
                  <c:v>Automation</c:v>
                </c:pt>
                <c:pt idx="4">
                  <c:v>Python</c:v>
                </c:pt>
                <c:pt idx="5">
                  <c:v>Business Operations</c:v>
                </c:pt>
                <c:pt idx="6">
                  <c:v>Operational Efficiency</c:v>
                </c:pt>
                <c:pt idx="7">
                  <c:v>Compliance Requirements</c:v>
                </c:pt>
                <c:pt idx="8">
                  <c:v>Supply Chain</c:v>
                </c:pt>
                <c:pt idx="9">
                  <c:v>Regulatory Compliance</c:v>
                </c:pt>
              </c:strCache>
            </c:strRef>
          </c:cat>
          <c:val>
            <c:numRef>
              <c:f>Sheet1!$B$2:$B$11</c:f>
              <c:numCache>
                <c:formatCode>#0.0%</c:formatCode>
                <c:ptCount val="10"/>
                <c:pt idx="0">
                  <c:v>1.00224</c:v>
                </c:pt>
                <c:pt idx="1">
                  <c:v>0.92205999999999999</c:v>
                </c:pt>
                <c:pt idx="2">
                  <c:v>0.91916900000000001</c:v>
                </c:pt>
                <c:pt idx="3">
                  <c:v>0.84870599999999996</c:v>
                </c:pt>
                <c:pt idx="4">
                  <c:v>0.78782600000000003</c:v>
                </c:pt>
                <c:pt idx="5">
                  <c:v>0.76742500000000002</c:v>
                </c:pt>
                <c:pt idx="6">
                  <c:v>0.70445500000000005</c:v>
                </c:pt>
                <c:pt idx="7">
                  <c:v>0.67388400000000004</c:v>
                </c:pt>
                <c:pt idx="8">
                  <c:v>0.59992599999999996</c:v>
                </c:pt>
                <c:pt idx="9">
                  <c:v>0.57869400000000004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BD58-7A4D-8A7C-2C5F8CBB62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axId val="1197796687"/>
        <c:axId val="1400369167"/>
      </c:barChart>
      <c:catAx>
        <c:axId val="1197796687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400369167"/>
        <c:crosses val="autoZero"/>
        <c:auto val="1"/>
        <c:lblAlgn val="ctr"/>
        <c:lblOffset val="100"/>
        <c:noMultiLvlLbl val="0"/>
      </c:catAx>
      <c:valAx>
        <c:axId val="1400369167"/>
        <c:scaling>
          <c:orientation val="minMax"/>
        </c:scaling>
        <c:delete val="1"/>
        <c:axPos val="t"/>
        <c:numFmt formatCode="#0.0%" sourceLinked="1"/>
        <c:majorTickMark val="none"/>
        <c:minorTickMark val="none"/>
        <c:tickLblPos val="nextTo"/>
        <c:crossAx val="119779668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6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US Google Search Volume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2021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Sheet1!$B$2:$B$13</c:f>
            </c:numRef>
          </c:val>
          <c:extLst>
            <c:ext xmlns:c16="http://schemas.microsoft.com/office/drawing/2014/chart" uri="{C3380CC4-5D6E-409C-BE32-E72D297353CC}">
              <c16:uniqueId val="{00000000-5AF4-FD47-8254-E57D2774942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Sheet1!$C$2:$C$13</c:f>
              <c:numCache>
                <c:formatCode>#,##0</c:formatCode>
                <c:ptCount val="12"/>
                <c:pt idx="0">
                  <c:v>19656340</c:v>
                </c:pt>
                <c:pt idx="1">
                  <c:v>17481460</c:v>
                </c:pt>
                <c:pt idx="2">
                  <c:v>17360980</c:v>
                </c:pt>
                <c:pt idx="3">
                  <c:v>18108960</c:v>
                </c:pt>
                <c:pt idx="4">
                  <c:v>19177030</c:v>
                </c:pt>
                <c:pt idx="5">
                  <c:v>18520010</c:v>
                </c:pt>
                <c:pt idx="6">
                  <c:v>22172690</c:v>
                </c:pt>
                <c:pt idx="7">
                  <c:v>22299080</c:v>
                </c:pt>
                <c:pt idx="8">
                  <c:v>24391220</c:v>
                </c:pt>
                <c:pt idx="9">
                  <c:v>26317020</c:v>
                </c:pt>
                <c:pt idx="10">
                  <c:v>20923880</c:v>
                </c:pt>
                <c:pt idx="11">
                  <c:v>19468180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AF4-FD47-8254-E57D27749420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Sheet1!$D$2:$D$13</c:f>
              <c:numCache>
                <c:formatCode>#,##0</c:formatCode>
                <c:ptCount val="12"/>
                <c:pt idx="0">
                  <c:v>23517810</c:v>
                </c:pt>
                <c:pt idx="1">
                  <c:v>18718330</c:v>
                </c:pt>
                <c:pt idx="2">
                  <c:v>23669790</c:v>
                </c:pt>
                <c:pt idx="3">
                  <c:v>22390470</c:v>
                </c:pt>
                <c:pt idx="4">
                  <c:v>22406860</c:v>
                </c:pt>
                <c:pt idx="5">
                  <c:v>17986900</c:v>
                </c:pt>
                <c:pt idx="6">
                  <c:v>20416220</c:v>
                </c:pt>
                <c:pt idx="7">
                  <c:v>23237700</c:v>
                </c:pt>
                <c:pt idx="8">
                  <c:v>20996150</c:v>
                </c:pt>
                <c:pt idx="9">
                  <c:v>18469020</c:v>
                </c:pt>
                <c:pt idx="10">
                  <c:v>15110330</c:v>
                </c:pt>
                <c:pt idx="11">
                  <c:v>14025650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AF4-FD47-8254-E57D27749420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2026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Sheet1!$A$2:$A$13</c:f>
              <c:strCache>
                <c:ptCount val="12"/>
                <c:pt idx="0">
                  <c:v>January</c:v>
                </c:pt>
                <c:pt idx="1">
                  <c:v>February</c:v>
                </c:pt>
                <c:pt idx="2">
                  <c:v>March</c:v>
                </c:pt>
                <c:pt idx="3">
                  <c:v>April</c:v>
                </c:pt>
                <c:pt idx="4">
                  <c:v>May</c:v>
                </c:pt>
                <c:pt idx="5">
                  <c:v>June</c:v>
                </c:pt>
                <c:pt idx="6">
                  <c:v>July</c:v>
                </c:pt>
                <c:pt idx="7">
                  <c:v>August</c:v>
                </c:pt>
                <c:pt idx="8">
                  <c:v>September</c:v>
                </c:pt>
                <c:pt idx="9">
                  <c:v>October</c:v>
                </c:pt>
                <c:pt idx="10">
                  <c:v>November</c:v>
                </c:pt>
                <c:pt idx="11">
                  <c:v>December</c:v>
                </c:pt>
              </c:strCache>
            </c:strRef>
          </c:cat>
          <c:val>
            <c:numRef>
              <c:f>Sheet1!$E$2:$E$13</c:f>
              <c:numCache>
                <c:formatCode>#,##0</c:formatCode>
                <c:ptCount val="12"/>
                <c:pt idx="0">
                  <c:v>16101740</c:v>
                </c:pt>
                <c:pt idx="1">
                  <c:v>13946540</c:v>
                </c:pt>
                <c:pt idx="2">
                  <c:v>14746600</c:v>
                </c:pt>
                <c:pt idx="3">
                  <c:v>14677530</c:v>
                </c:pt>
                <c:pt idx="4">
                  <c:v>15473300</c:v>
                </c:pt>
                <c:pt idx="5">
                  <c:v>13622580</c:v>
                </c:pt>
                <c:pt idx="6">
                  <c:v>13059010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AF4-FD47-8254-E57D2774942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8"/>
        <c:overlap val="17"/>
        <c:axId val="833232352"/>
        <c:axId val="833569632"/>
      </c:barChart>
      <c:catAx>
        <c:axId val="83323235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569632"/>
        <c:crosses val="autoZero"/>
        <c:auto val="1"/>
        <c:lblAlgn val="ctr"/>
        <c:lblOffset val="100"/>
        <c:noMultiLvlLbl val="0"/>
      </c:catAx>
      <c:valAx>
        <c:axId val="8335696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332323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37489753138965731"/>
          <c:y val="0.11916906311108076"/>
          <c:w val="0.25072355820387315"/>
          <c:h val="6.129361332300992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154294192773877E-2"/>
          <c:y val="0.2563533132497452"/>
          <c:w val="0.49555093017666008"/>
          <c:h val="0.69940338434939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2ABFD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782-9947-8FEC-B9F3BA13A5C9}"/>
              </c:ext>
            </c:extLst>
          </c:dPt>
          <c:dPt>
            <c:idx val="1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782-9947-8FEC-B9F3BA13A5C9}"/>
              </c:ext>
            </c:extLst>
          </c:dPt>
          <c:dPt>
            <c:idx val="2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782-9947-8FEC-B9F3BA13A5C9}"/>
              </c:ext>
            </c:extLst>
          </c:dPt>
          <c:dPt>
            <c:idx val="3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782-9947-8FEC-B9F3BA13A5C9}"/>
              </c:ext>
            </c:extLst>
          </c:dPt>
          <c:dPt>
            <c:idx val="4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782-9947-8FEC-B9F3BA13A5C9}"/>
              </c:ext>
            </c:extLst>
          </c:dPt>
          <c:dPt>
            <c:idx val="5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782-9947-8FEC-B9F3BA13A5C9}"/>
              </c:ext>
            </c:extLst>
          </c:dPt>
          <c:dPt>
            <c:idx val="6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782-9947-8FEC-B9F3BA13A5C9}"/>
              </c:ext>
            </c:extLst>
          </c:dPt>
          <c:dPt>
            <c:idx val="7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782-9947-8FEC-B9F3BA13A5C9}"/>
              </c:ext>
            </c:extLst>
          </c:dPt>
          <c:dPt>
            <c:idx val="8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782-9947-8FEC-B9F3BA13A5C9}"/>
              </c:ext>
            </c:extLst>
          </c:dPt>
          <c:dLbls>
            <c:dLbl>
              <c:idx val="0"/>
              <c:layout>
                <c:manualLayout>
                  <c:x val="-5.23601869629731E-3"/>
                  <c:y val="-3.5278924342818921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7782-9947-8FEC-B9F3BA13A5C9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0"/>
                <c:pt idx="0">
                  <c:v>Drafting and Design Tech, Gen'l</c:v>
                </c:pt>
                <c:pt idx="1">
                  <c:v>Computer Programming, General</c:v>
                </c:pt>
                <c:pt idx="2">
                  <c:v>Cooking &amp; Related Culinary Arts, General</c:v>
                </c:pt>
                <c:pt idx="3">
                  <c:v>Court Reporting</c:v>
                </c:pt>
                <c:pt idx="4">
                  <c:v>Mortuary Science &amp; Embalming</c:v>
                </c:pt>
                <c:pt idx="5">
                  <c:v>Machine Tool Technology/ Machinist</c:v>
                </c:pt>
                <c:pt idx="6">
                  <c:v>Funeral Service &amp; Mortuary Science, Gen'l</c:v>
                </c:pt>
                <c:pt idx="7">
                  <c:v>Dental Hygiene</c:v>
                </c:pt>
                <c:pt idx="8">
                  <c:v>Construction/ Heavy Equipment Operation</c:v>
                </c:pt>
                <c:pt idx="9">
                  <c:v>Airframe/ Aircraft Maint. Tech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10"/>
                <c:pt idx="0">
                  <c:v>5.5914684167350286</c:v>
                </c:pt>
                <c:pt idx="1">
                  <c:v>1.4757007461181688</c:v>
                </c:pt>
                <c:pt idx="2">
                  <c:v>1.329878048780488</c:v>
                </c:pt>
                <c:pt idx="3">
                  <c:v>0.70349309504467916</c:v>
                </c:pt>
                <c:pt idx="4">
                  <c:v>0.27827897293546155</c:v>
                </c:pt>
                <c:pt idx="5">
                  <c:v>0.27762039660056659</c:v>
                </c:pt>
                <c:pt idx="6">
                  <c:v>0.12445550715619169</c:v>
                </c:pt>
                <c:pt idx="7">
                  <c:v>2.9584664536741245E-2</c:v>
                </c:pt>
                <c:pt idx="8">
                  <c:v>4.5492142266336799E-3</c:v>
                </c:pt>
                <c:pt idx="9">
                  <c:v>-0.10771661838293389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782-9947-8FEC-B9F3BA13A5C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8"/>
        <c:axId val="833520415"/>
        <c:axId val="559111903"/>
      </c:barChart>
      <c:catAx>
        <c:axId val="83352041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9111903"/>
        <c:crosses val="autoZero"/>
        <c:auto val="1"/>
        <c:lblAlgn val="ctr"/>
        <c:lblOffset val="100"/>
        <c:noMultiLvlLbl val="0"/>
      </c:catAx>
      <c:valAx>
        <c:axId val="559111903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crossAx val="833520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510889167531965"/>
          <c:y val="0.2563533132497452"/>
          <c:w val="0.38494419614142444"/>
          <c:h val="0.699403384349399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7782-9947-8FEC-B9F3BA13A5C9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7782-9947-8FEC-B9F3BA13A5C9}"/>
              </c:ext>
            </c:extLst>
          </c:dPt>
          <c:dPt>
            <c:idx val="2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782-9947-8FEC-B9F3BA13A5C9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7782-9947-8FEC-B9F3BA13A5C9}"/>
              </c:ext>
            </c:extLst>
          </c:dPt>
          <c:dPt>
            <c:idx val="4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7782-9947-8FEC-B9F3BA13A5C9}"/>
              </c:ext>
            </c:extLst>
          </c:dPt>
          <c:dPt>
            <c:idx val="5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7782-9947-8FEC-B9F3BA13A5C9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7782-9947-8FEC-B9F3BA13A5C9}"/>
              </c:ext>
            </c:extLst>
          </c:dPt>
          <c:dPt>
            <c:idx val="7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7782-9947-8FEC-B9F3BA13A5C9}"/>
              </c:ext>
            </c:extLst>
          </c:dPt>
          <c:dPt>
            <c:idx val="8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7782-9947-8FEC-B9F3BA13A5C9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Sheet1!$A$2:$A$12</c:f>
              <c:strCache>
                <c:ptCount val="10"/>
                <c:pt idx="0">
                  <c:v>Computer Programming, General</c:v>
                </c:pt>
                <c:pt idx="1">
                  <c:v>Health/Phys. Ed./ Fitness, Gen'l</c:v>
                </c:pt>
                <c:pt idx="2">
                  <c:v>English Language and Lit., Gen'l</c:v>
                </c:pt>
                <c:pt idx="3">
                  <c:v>Marine Science/ Merchant Marine Officer</c:v>
                </c:pt>
                <c:pt idx="4">
                  <c:v>Clinical Lab Science/ Medical Tech</c:v>
                </c:pt>
                <c:pt idx="5">
                  <c:v>Music, General</c:v>
                </c:pt>
                <c:pt idx="6">
                  <c:v>Biology/ Biological Sciences, Gen'l</c:v>
                </c:pt>
                <c:pt idx="7">
                  <c:v>Philosophy</c:v>
                </c:pt>
                <c:pt idx="8">
                  <c:v>Acting</c:v>
                </c:pt>
                <c:pt idx="9">
                  <c:v>Dental Hygiene</c:v>
                </c:pt>
              </c:strCache>
            </c:strRef>
          </c:cat>
          <c:val>
            <c:numRef>
              <c:f>Sheet1!$B$2:$B$12</c:f>
              <c:numCache>
                <c:formatCode>0%</c:formatCode>
                <c:ptCount val="10"/>
                <c:pt idx="0">
                  <c:v>1.3583154889364741</c:v>
                </c:pt>
                <c:pt idx="1">
                  <c:v>0.56228868660598175</c:v>
                </c:pt>
                <c:pt idx="2">
                  <c:v>0.120435393258427</c:v>
                </c:pt>
                <c:pt idx="3">
                  <c:v>6.9043321299639082E-2</c:v>
                </c:pt>
                <c:pt idx="4">
                  <c:v>6.0216585921915033E-2</c:v>
                </c:pt>
                <c:pt idx="5">
                  <c:v>4.7749316090524685E-2</c:v>
                </c:pt>
                <c:pt idx="6">
                  <c:v>3.5632386664314675E-2</c:v>
                </c:pt>
                <c:pt idx="7">
                  <c:v>2.3819651212250159E-2</c:v>
                </c:pt>
                <c:pt idx="8">
                  <c:v>1.5958263004449913E-2</c:v>
                </c:pt>
                <c:pt idx="9">
                  <c:v>3.2813781788350038E-3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7782-9947-8FEC-B9F3BA13A5C9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78"/>
        <c:axId val="833520415"/>
        <c:axId val="559111903"/>
      </c:barChart>
      <c:catAx>
        <c:axId val="833520415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59111903"/>
        <c:crosses val="autoZero"/>
        <c:auto val="1"/>
        <c:lblAlgn val="ctr"/>
        <c:lblOffset val="100"/>
        <c:noMultiLvlLbl val="0"/>
      </c:catAx>
      <c:valAx>
        <c:axId val="559111903"/>
        <c:scaling>
          <c:orientation val="minMax"/>
        </c:scaling>
        <c:delete val="1"/>
        <c:axPos val="t"/>
        <c:majorGridlines>
          <c:spPr>
            <a:ln w="9525" cap="flat" cmpd="sng" algn="ctr">
              <a:solidFill>
                <a:schemeClr val="bg1">
                  <a:lumMod val="95000"/>
                </a:schemeClr>
              </a:solidFill>
              <a:round/>
            </a:ln>
            <a:effectLst/>
          </c:spPr>
        </c:majorGridlines>
        <c:numFmt formatCode="#,##0" sourceLinked="0"/>
        <c:majorTickMark val="none"/>
        <c:minorTickMark val="none"/>
        <c:tickLblPos val="nextTo"/>
        <c:crossAx val="833520415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US Spring New </a:t>
            </a:r>
            <a:r>
              <a:rPr lang="en-US" sz="1600" b="1" baseline="0" dirty="0">
                <a:solidFill>
                  <a:schemeClr val="tx1"/>
                </a:solidFill>
              </a:rPr>
              <a:t>Enrollment</a:t>
            </a:r>
          </a:p>
          <a:p>
            <a:pPr>
              <a:defRPr/>
            </a:pPr>
            <a:r>
              <a:rPr lang="en-US" sz="1400" b="0" baseline="0" dirty="0">
                <a:solidFill>
                  <a:schemeClr val="tx1"/>
                </a:solidFill>
              </a:rPr>
              <a:t>Certificate and Associate</a:t>
            </a:r>
          </a:p>
        </c:rich>
      </c:tx>
      <c:layout>
        <c:manualLayout>
          <c:xMode val="edge"/>
          <c:yMode val="edge"/>
          <c:x val="0.37873508674528139"/>
          <c:y val="8.10468057168911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930114768958154E-2"/>
          <c:y val="0.17663907173584711"/>
          <c:w val="0.90131324563583215"/>
          <c:h val="0.746010937020616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Sheet1!$B$2:$B$7</c:f>
              <c:numCache>
                <c:formatCode>#,##0</c:formatCode>
                <c:ptCount val="6"/>
                <c:pt idx="0">
                  <c:v>483181.64423000021</c:v>
                </c:pt>
                <c:pt idx="1">
                  <c:v>463011.27123000007</c:v>
                </c:pt>
                <c:pt idx="2">
                  <c:v>495650.09944000072</c:v>
                </c:pt>
                <c:pt idx="3">
                  <c:v>536454.00433000037</c:v>
                </c:pt>
                <c:pt idx="4">
                  <c:v>547159.48428999993</c:v>
                </c:pt>
                <c:pt idx="5">
                  <c:v>547334.14506999974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C5-F847-B5F4-0556325F115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-40"/>
        <c:axId val="13753984"/>
        <c:axId val="352077920"/>
      </c:barChart>
      <c:catAx>
        <c:axId val="1375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077920"/>
        <c:crosses val="autoZero"/>
        <c:auto val="1"/>
        <c:lblAlgn val="ctr"/>
        <c:lblOffset val="100"/>
        <c:noMultiLvlLbl val="0"/>
      </c:catAx>
      <c:valAx>
        <c:axId val="352077920"/>
        <c:scaling>
          <c:orientation val="minMax"/>
          <c:max val="60000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13753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US Fastest-Growing Spring New Enrollment*</a:t>
            </a:r>
          </a:p>
          <a:p>
            <a:pPr>
              <a:defRPr/>
            </a:pPr>
            <a:r>
              <a:rPr lang="en-US" sz="1400" b="0" dirty="0">
                <a:solidFill>
                  <a:schemeClr val="tx1"/>
                </a:solidFill>
              </a:rPr>
              <a:t>Certificate and Associate Programs YoY Change</a:t>
            </a:r>
          </a:p>
        </c:rich>
      </c:tx>
      <c:layout>
        <c:manualLayout>
          <c:xMode val="edge"/>
          <c:yMode val="edge"/>
          <c:x val="0.3419260558624862"/>
          <c:y val="7.248598906589433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48248022177523164"/>
          <c:y val="0.24394446846570542"/>
          <c:w val="0.4714308256277292"/>
          <c:h val="0.719246352479112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6A1-634B-BECF-FE0ECA53491D}"/>
              </c:ext>
            </c:extLst>
          </c:dPt>
          <c:dPt>
            <c:idx val="1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6A1-634B-BECF-FE0ECA53491D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6A1-634B-BECF-FE0ECA53491D}"/>
              </c:ext>
            </c:extLst>
          </c:dPt>
          <c:dPt>
            <c:idx val="3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6A1-634B-BECF-FE0ECA53491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6A1-634B-BECF-FE0ECA53491D}"/>
              </c:ext>
            </c:extLst>
          </c:dPt>
          <c:dPt>
            <c:idx val="5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6A1-634B-BECF-FE0ECA53491D}"/>
              </c:ext>
            </c:extLst>
          </c:dPt>
          <c:dPt>
            <c:idx val="6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6A1-634B-BECF-FE0ECA53491D}"/>
              </c:ext>
            </c:extLst>
          </c:dPt>
          <c:dPt>
            <c:idx val="7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6A1-634B-BECF-FE0ECA53491D}"/>
              </c:ext>
            </c:extLst>
          </c:dPt>
          <c:dPt>
            <c:idx val="8"/>
            <c:invertIfNegative val="0"/>
            <c:bubble3D val="0"/>
            <c:spPr>
              <a:solidFill>
                <a:srgbClr val="2ABFD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6A1-634B-BECF-FE0ECA53491D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6A1-634B-BECF-FE0ECA53491D}"/>
              </c:ext>
            </c:extLst>
          </c:dPt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Child Care and Support Services Mgmt</c:v>
                </c:pt>
                <c:pt idx="1">
                  <c:v>Health Svcs/ Allied Health, Gen'l</c:v>
                </c:pt>
                <c:pt idx="2">
                  <c:v>Social Work</c:v>
                </c:pt>
                <c:pt idx="3">
                  <c:v>Airframe/ Aircraft Maint. Tech</c:v>
                </c:pt>
                <c:pt idx="4">
                  <c:v>Business Operations Support</c:v>
                </c:pt>
                <c:pt idx="5">
                  <c:v>Pharmacy Technician/ Assistant</c:v>
                </c:pt>
                <c:pt idx="6">
                  <c:v>HVAC Maintenance Tech</c:v>
                </c:pt>
                <c:pt idx="7">
                  <c:v>Diesel Mechanics Tech</c:v>
                </c:pt>
                <c:pt idx="8">
                  <c:v>Industrial Mechanics/Maint. Tech</c:v>
                </c:pt>
                <c:pt idx="9">
                  <c:v>Building/ Construction Site Mgmt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0.12142483472161891</c:v>
                </c:pt>
                <c:pt idx="1">
                  <c:v>0.12712086707200521</c:v>
                </c:pt>
                <c:pt idx="2">
                  <c:v>0.14990304644041674</c:v>
                </c:pt>
                <c:pt idx="3">
                  <c:v>0.16149591935445917</c:v>
                </c:pt>
                <c:pt idx="4">
                  <c:v>0.19942707849032892</c:v>
                </c:pt>
                <c:pt idx="5">
                  <c:v>0.23871047896554809</c:v>
                </c:pt>
                <c:pt idx="6">
                  <c:v>0.24323588315183375</c:v>
                </c:pt>
                <c:pt idx="7">
                  <c:v>0.24495310372578882</c:v>
                </c:pt>
                <c:pt idx="8">
                  <c:v>0.30685628563299794</c:v>
                </c:pt>
                <c:pt idx="9">
                  <c:v>0.36355688137756004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66A1-634B-BECF-FE0ECA5349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axId val="1366167600"/>
        <c:axId val="1365389392"/>
      </c:barChart>
      <c:catAx>
        <c:axId val="1366167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389392"/>
        <c:crosses val="autoZero"/>
        <c:auto val="1"/>
        <c:lblAlgn val="ctr"/>
        <c:lblOffset val="100"/>
        <c:noMultiLvlLbl val="0"/>
      </c:catAx>
      <c:valAx>
        <c:axId val="1365389392"/>
        <c:scaling>
          <c:orientation val="minMax"/>
        </c:scaling>
        <c:delete val="1"/>
        <c:axPos val="b"/>
        <c:numFmt formatCode="0.0%" sourceLinked="0"/>
        <c:majorTickMark val="none"/>
        <c:minorTickMark val="none"/>
        <c:tickLblPos val="nextTo"/>
        <c:crossAx val="1366167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US Spring New </a:t>
            </a:r>
            <a:r>
              <a:rPr lang="en-US" sz="1600" b="1" baseline="0" dirty="0">
                <a:solidFill>
                  <a:schemeClr val="tx1"/>
                </a:solidFill>
              </a:rPr>
              <a:t>Enrollment</a:t>
            </a:r>
          </a:p>
          <a:p>
            <a:pPr>
              <a:defRPr/>
            </a:pPr>
            <a:r>
              <a:rPr lang="en-US" sz="1400" b="0" baseline="0" dirty="0">
                <a:solidFill>
                  <a:schemeClr val="tx1"/>
                </a:solidFill>
              </a:rPr>
              <a:t>Bachelor’s</a:t>
            </a:r>
          </a:p>
        </c:rich>
      </c:tx>
      <c:layout>
        <c:manualLayout>
          <c:xMode val="edge"/>
          <c:yMode val="edge"/>
          <c:x val="0.38420196633327669"/>
          <c:y val="7.42624781545987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930114768958154E-2"/>
          <c:y val="0.17663907173584711"/>
          <c:w val="0.90131324563583215"/>
          <c:h val="0.746010937020616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Sheet1!$B$2:$B$7</c:f>
              <c:numCache>
                <c:formatCode>#,##0</c:formatCode>
                <c:ptCount val="6"/>
                <c:pt idx="0">
                  <c:v>180683.79978000012</c:v>
                </c:pt>
                <c:pt idx="1">
                  <c:v>166507.82574000006</c:v>
                </c:pt>
                <c:pt idx="2">
                  <c:v>176100.09092000028</c:v>
                </c:pt>
                <c:pt idx="3">
                  <c:v>172601.72159999987</c:v>
                </c:pt>
                <c:pt idx="4">
                  <c:v>175434.89927000014</c:v>
                </c:pt>
                <c:pt idx="5">
                  <c:v>168393.62878999999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C5-F847-B5F4-0556325F115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-40"/>
        <c:axId val="13753984"/>
        <c:axId val="352077920"/>
      </c:barChart>
      <c:catAx>
        <c:axId val="1375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077920"/>
        <c:crosses val="autoZero"/>
        <c:auto val="1"/>
        <c:lblAlgn val="ctr"/>
        <c:lblOffset val="100"/>
        <c:noMultiLvlLbl val="0"/>
      </c:catAx>
      <c:valAx>
        <c:axId val="352077920"/>
        <c:scaling>
          <c:orientation val="minMax"/>
          <c:max val="20000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13753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US Fastest-Growing Spring New Enrollment*</a:t>
            </a:r>
          </a:p>
          <a:p>
            <a:pPr>
              <a:defRPr/>
            </a:pPr>
            <a:r>
              <a:rPr lang="en-US" sz="1400" b="0" dirty="0">
                <a:solidFill>
                  <a:schemeClr val="tx1"/>
                </a:solidFill>
              </a:rPr>
              <a:t>Bachelor’s Programs YoY Change</a:t>
            </a:r>
          </a:p>
        </c:rich>
      </c:tx>
      <c:layout>
        <c:manualLayout>
          <c:xMode val="edge"/>
          <c:yMode val="edge"/>
          <c:x val="0.3419260558624862"/>
          <c:y val="3.192501192017458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5333717699176749"/>
          <c:y val="0.20831838289991744"/>
          <c:w val="0.38111199123265355"/>
          <c:h val="0.71924635247911273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66A1-634B-BECF-FE0ECA53491D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66A1-634B-BECF-FE0ECA53491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66A1-634B-BECF-FE0ECA53491D}"/>
              </c:ext>
            </c:extLst>
          </c:dPt>
          <c:dPt>
            <c:idx val="3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66A1-634B-BECF-FE0ECA53491D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9-66A1-634B-BECF-FE0ECA53491D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B-66A1-634B-BECF-FE0ECA53491D}"/>
              </c:ext>
            </c:extLst>
          </c:dPt>
          <c:dPt>
            <c:idx val="6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D-66A1-634B-BECF-FE0ECA53491D}"/>
              </c:ext>
            </c:extLst>
          </c:dPt>
          <c:dPt>
            <c:idx val="7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F-66A1-634B-BECF-FE0ECA53491D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1-66A1-634B-BECF-FE0ECA53491D}"/>
              </c:ext>
            </c:extLst>
          </c:dPt>
          <c:dPt>
            <c:idx val="9"/>
            <c:invertIfNegative val="0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13-66A1-634B-BECF-FE0ECA53491D}"/>
              </c:ext>
            </c:extLst>
          </c:dPt>
          <c:dLbls>
            <c:dLbl>
              <c:idx val="9"/>
              <c:layout>
                <c:manualLayout>
                  <c:x val="-3.7163819731265944E-2"/>
                  <c:y val="-3.2387292858397912E-3"/>
                </c:manualLayout>
              </c:layout>
              <c:numFmt formatCode="0%" sourceLinked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66A1-634B-BECF-FE0ECA53491D}"/>
                </c:ext>
              </c:extLst>
            </c:dLbl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2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Sheet1!$A$2:$A$11</c:f>
              <c:strCache>
                <c:ptCount val="10"/>
                <c:pt idx="0">
                  <c:v>Human Services, General</c:v>
                </c:pt>
                <c:pt idx="1">
                  <c:v>Social Work</c:v>
                </c:pt>
                <c:pt idx="2">
                  <c:v>Health Care Admin/Mgmt</c:v>
                </c:pt>
                <c:pt idx="3">
                  <c:v>Health Svcs/ Allied Health, Gen'l</c:v>
                </c:pt>
                <c:pt idx="4">
                  <c:v>Marketing/ Marketing Mgmt, General</c:v>
                </c:pt>
                <c:pt idx="5">
                  <c:v>Crim. Justice &amp; Corrections, Gen'l</c:v>
                </c:pt>
                <c:pt idx="6">
                  <c:v>History, General</c:v>
                </c:pt>
                <c:pt idx="7">
                  <c:v>Registered Nursing</c:v>
                </c:pt>
                <c:pt idx="8">
                  <c:v>Mechanical Engineering</c:v>
                </c:pt>
                <c:pt idx="9">
                  <c:v>Logistics, Materials, and Supply Chain Mgmt</c:v>
                </c:pt>
              </c:strCache>
            </c:strRef>
          </c:cat>
          <c:val>
            <c:numRef>
              <c:f>Sheet1!$B$2:$B$11</c:f>
              <c:numCache>
                <c:formatCode>0%</c:formatCode>
                <c:ptCount val="10"/>
                <c:pt idx="0">
                  <c:v>-2.5664113024014945E-2</c:v>
                </c:pt>
                <c:pt idx="1">
                  <c:v>1.3451222972914234E-2</c:v>
                </c:pt>
                <c:pt idx="2">
                  <c:v>1.5722879605474915E-2</c:v>
                </c:pt>
                <c:pt idx="3">
                  <c:v>1.6238624787798361E-2</c:v>
                </c:pt>
                <c:pt idx="4">
                  <c:v>1.6255036299968273E-2</c:v>
                </c:pt>
                <c:pt idx="5">
                  <c:v>1.9789518546178719E-2</c:v>
                </c:pt>
                <c:pt idx="6">
                  <c:v>3.2306578571316358E-2</c:v>
                </c:pt>
                <c:pt idx="7">
                  <c:v>4.0327749405897784E-2</c:v>
                </c:pt>
                <c:pt idx="8">
                  <c:v>0.10083160209158337</c:v>
                </c:pt>
                <c:pt idx="9">
                  <c:v>0.19209555952130475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4-66A1-634B-BECF-FE0ECA53491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4"/>
        <c:axId val="1366167600"/>
        <c:axId val="1365389392"/>
      </c:barChart>
      <c:catAx>
        <c:axId val="136616760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high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365389392"/>
        <c:crosses val="autoZero"/>
        <c:auto val="1"/>
        <c:lblAlgn val="ctr"/>
        <c:lblOffset val="100"/>
        <c:noMultiLvlLbl val="0"/>
      </c:catAx>
      <c:valAx>
        <c:axId val="1365389392"/>
        <c:scaling>
          <c:orientation val="minMax"/>
          <c:max val="0.2"/>
        </c:scaling>
        <c:delete val="1"/>
        <c:axPos val="b"/>
        <c:numFmt formatCode="0.0%" sourceLinked="0"/>
        <c:majorTickMark val="out"/>
        <c:minorTickMark val="none"/>
        <c:tickLblPos val="nextTo"/>
        <c:crossAx val="13661676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1600" b="1" dirty="0">
                <a:solidFill>
                  <a:schemeClr val="tx1"/>
                </a:solidFill>
              </a:rPr>
              <a:t>US Spring New </a:t>
            </a:r>
            <a:r>
              <a:rPr lang="en-US" sz="1600" b="1" baseline="0" dirty="0">
                <a:solidFill>
                  <a:schemeClr val="tx1"/>
                </a:solidFill>
              </a:rPr>
              <a:t>Enrollment</a:t>
            </a:r>
          </a:p>
          <a:p>
            <a:pPr>
              <a:defRPr/>
            </a:pPr>
            <a:r>
              <a:rPr lang="en-US" sz="1400" b="0" baseline="0" dirty="0">
                <a:solidFill>
                  <a:schemeClr val="tx1"/>
                </a:solidFill>
              </a:rPr>
              <a:t>Master’s and Doctoral</a:t>
            </a:r>
          </a:p>
        </c:rich>
      </c:tx>
      <c:layout>
        <c:manualLayout>
          <c:xMode val="edge"/>
          <c:yMode val="edge"/>
          <c:x val="0.38420196633327669"/>
          <c:y val="7.4262478154598799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7.5930114768958154E-2"/>
          <c:y val="0.17324688568648447"/>
          <c:w val="0.90131324563583215"/>
          <c:h val="0.7460109370206164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Column1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2021</c:v>
                </c:pt>
                <c:pt idx="1">
                  <c:v>2022</c:v>
                </c:pt>
                <c:pt idx="2">
                  <c:v>2023</c:v>
                </c:pt>
                <c:pt idx="3">
                  <c:v>2024</c:v>
                </c:pt>
                <c:pt idx="4">
                  <c:v>2025</c:v>
                </c:pt>
                <c:pt idx="5">
                  <c:v>2026</c:v>
                </c:pt>
              </c:numCache>
            </c:numRef>
          </c:cat>
          <c:val>
            <c:numRef>
              <c:f>Sheet1!$B$2:$B$7</c:f>
              <c:numCache>
                <c:formatCode>#,##0</c:formatCode>
                <c:ptCount val="6"/>
                <c:pt idx="0">
                  <c:v>355822.80025000055</c:v>
                </c:pt>
                <c:pt idx="1">
                  <c:v>326040.75840999972</c:v>
                </c:pt>
                <c:pt idx="2">
                  <c:v>324762.19294999971</c:v>
                </c:pt>
                <c:pt idx="3">
                  <c:v>342160.43604999961</c:v>
                </c:pt>
                <c:pt idx="4">
                  <c:v>351940.92147000053</c:v>
                </c:pt>
                <c:pt idx="5">
                  <c:v>340970.72605000011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1C5-F847-B5F4-0556325F1151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80"/>
        <c:overlap val="-40"/>
        <c:axId val="13753984"/>
        <c:axId val="352077920"/>
      </c:barChart>
      <c:catAx>
        <c:axId val="1375398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52077920"/>
        <c:crosses val="autoZero"/>
        <c:auto val="1"/>
        <c:lblAlgn val="ctr"/>
        <c:lblOffset val="100"/>
        <c:noMultiLvlLbl val="0"/>
      </c:catAx>
      <c:valAx>
        <c:axId val="352077920"/>
        <c:scaling>
          <c:orientation val="minMax"/>
          <c:max val="400000"/>
          <c:min val="0"/>
        </c:scaling>
        <c:delete val="1"/>
        <c:axPos val="l"/>
        <c:numFmt formatCode="#,##0" sourceLinked="0"/>
        <c:majorTickMark val="out"/>
        <c:minorTickMark val="none"/>
        <c:tickLblPos val="nextTo"/>
        <c:crossAx val="1375398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0.76491</cdr:x>
      <cdr:y>0.05955</cdr:y>
    </cdr:from>
    <cdr:to>
      <cdr:x>0.81246</cdr:x>
      <cdr:y>0.12722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1D1A4A8-6B21-93E2-EA03-D0DF9774973A}"/>
            </a:ext>
          </a:extLst>
        </cdr:cNvPr>
        <cdr:cNvSpPr txBox="1"/>
      </cdr:nvSpPr>
      <cdr:spPr>
        <a:xfrm xmlns:a="http://schemas.openxmlformats.org/drawingml/2006/main">
          <a:off x="7726325" y="233921"/>
          <a:ext cx="480238" cy="2658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rgbClr val="C00000"/>
            </a:solidFill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0.76491</cdr:x>
      <cdr:y>0.05955</cdr:y>
    </cdr:from>
    <cdr:to>
      <cdr:x>0.81246</cdr:x>
      <cdr:y>0.12722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1D1A4A8-6B21-93E2-EA03-D0DF9774973A}"/>
            </a:ext>
          </a:extLst>
        </cdr:cNvPr>
        <cdr:cNvSpPr txBox="1"/>
      </cdr:nvSpPr>
      <cdr:spPr>
        <a:xfrm xmlns:a="http://schemas.openxmlformats.org/drawingml/2006/main">
          <a:off x="7726325" y="233921"/>
          <a:ext cx="480238" cy="2658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rgbClr val="C00000"/>
            </a:solidFill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0.76491</cdr:x>
      <cdr:y>0.05955</cdr:y>
    </cdr:from>
    <cdr:to>
      <cdr:x>0.81246</cdr:x>
      <cdr:y>0.12722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1D1A4A8-6B21-93E2-EA03-D0DF9774973A}"/>
            </a:ext>
          </a:extLst>
        </cdr:cNvPr>
        <cdr:cNvSpPr txBox="1"/>
      </cdr:nvSpPr>
      <cdr:spPr>
        <a:xfrm xmlns:a="http://schemas.openxmlformats.org/drawingml/2006/main">
          <a:off x="7726325" y="233921"/>
          <a:ext cx="480238" cy="2658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b="1" dirty="0">
            <a:solidFill>
              <a:srgbClr val="C00000"/>
            </a:solidFill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0.56516</cdr:x>
      <cdr:y>0.54019</cdr:y>
    </cdr:from>
    <cdr:to>
      <cdr:x>0.62896</cdr:x>
      <cdr:y>0.70321</cdr:y>
    </cdr:to>
    <cdr:sp macro="" textlink="">
      <cdr:nvSpPr>
        <cdr:cNvPr id="2" name="Oval 1">
          <a:extLst xmlns:a="http://schemas.openxmlformats.org/drawingml/2006/main">
            <a:ext uri="{FF2B5EF4-FFF2-40B4-BE49-F238E27FC236}">
              <a16:creationId xmlns:a16="http://schemas.microsoft.com/office/drawing/2014/main" id="{AF180234-3D41-926F-9772-2545F423C2CD}"/>
            </a:ext>
          </a:extLst>
        </cdr:cNvPr>
        <cdr:cNvSpPr/>
      </cdr:nvSpPr>
      <cdr:spPr>
        <a:xfrm xmlns:a="http://schemas.openxmlformats.org/drawingml/2006/main">
          <a:off x="3806077" y="1785921"/>
          <a:ext cx="429660" cy="538955"/>
        </a:xfrm>
        <a:prstGeom xmlns:a="http://schemas.openxmlformats.org/drawingml/2006/main" prst="ellipse">
          <a:avLst/>
        </a:prstGeom>
        <a:noFill xmlns:a="http://schemas.openxmlformats.org/drawingml/2006/main"/>
        <a:ln xmlns:a="http://schemas.openxmlformats.org/drawingml/2006/main" w="19050">
          <a:solidFill>
            <a:srgbClr val="C00000"/>
          </a:solidFill>
        </a:ln>
      </cdr:spPr>
      <cdr:style>
        <a:lnRef xmlns:a="http://schemas.openxmlformats.org/drawingml/2006/main" idx="2">
          <a:schemeClr val="accent1">
            <a:shade val="15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 kern="1200"/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0.47363</cdr:x>
      <cdr:y>0.14522</cdr:y>
    </cdr:from>
    <cdr:to>
      <cdr:x>0.48579</cdr:x>
      <cdr:y>0.18824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7E51483-FBC3-C3EA-46AE-2DD39683E9A2}"/>
            </a:ext>
          </a:extLst>
        </cdr:cNvPr>
        <cdr:cNvSpPr txBox="1"/>
      </cdr:nvSpPr>
      <cdr:spPr>
        <a:xfrm xmlns:a="http://schemas.openxmlformats.org/drawingml/2006/main">
          <a:off x="4451214" y="578813"/>
          <a:ext cx="114280" cy="171468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kern="1200" dirty="0"/>
        </a:p>
      </cdr:txBody>
    </cdr:sp>
  </cdr:relSizeAnchor>
  <cdr:relSizeAnchor xmlns:cdr="http://schemas.openxmlformats.org/drawingml/2006/chartDrawing">
    <cdr:from>
      <cdr:x>0.55768</cdr:x>
      <cdr:y>0.25048</cdr:y>
    </cdr:from>
    <cdr:to>
      <cdr:x>0.62151</cdr:x>
      <cdr:y>0.3277</cdr:y>
    </cdr:to>
    <cdr:sp macro="" textlink="">
      <cdr:nvSpPr>
        <cdr:cNvPr id="3" name="TextBox 7">
          <a:extLst xmlns:a="http://schemas.openxmlformats.org/drawingml/2006/main">
            <a:ext uri="{FF2B5EF4-FFF2-40B4-BE49-F238E27FC236}">
              <a16:creationId xmlns:a16="http://schemas.microsoft.com/office/drawing/2014/main" id="{49F14BA4-8026-9849-927B-8DB94FB8CCC2}"/>
            </a:ext>
          </a:extLst>
        </cdr:cNvPr>
        <cdr:cNvSpPr txBox="1"/>
      </cdr:nvSpPr>
      <cdr:spPr>
        <a:xfrm xmlns:a="http://schemas.openxmlformats.org/drawingml/2006/main">
          <a:off x="5241059" y="998366"/>
          <a:ext cx="599856" cy="307781"/>
        </a:xfrm>
        <a:prstGeom xmlns:a="http://schemas.openxmlformats.org/drawingml/2006/main" prst="rect">
          <a:avLst/>
        </a:prstGeom>
        <a:solidFill xmlns:a="http://schemas.openxmlformats.org/drawingml/2006/main">
          <a:srgbClr val="C00000"/>
        </a:solidFill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400" b="1" dirty="0">
              <a:solidFill>
                <a:schemeClr val="bg1"/>
              </a:solidFill>
            </a:rPr>
            <a:t>-3%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BBE2A9-4D44-F7E6-524E-8E887BD91AC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294CC90-AEAA-ED2D-5ACB-703ABE9B90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E7286C-85FB-B34E-850D-CCEB83F19EDF}" type="datetimeFigureOut">
              <a:rPr lang="en-US" smtClean="0"/>
              <a:t>8/27/26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8CCACD5-874C-88A1-9729-2C0C48AC2D3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B7865B1-02A5-8AE5-DA70-CB78D86A6F1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B3B535-B8C3-C044-907F-EA6D00B473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8192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4B0145-9989-5448-B71A-644A96FE3347}" type="datetimeFigureOut">
              <a:rPr lang="en-US" smtClean="0"/>
              <a:t>8/27/26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EA9BC7-7CD6-6A43-AB7C-042457E0AD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57331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96060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228B4C-4EEB-C077-3F31-8FE55C5C59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0F03A8-0851-F8D8-D42B-E78B5701C0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E0DCB7B-6AA8-F71A-6466-C90E6E27791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A95991-5C79-0FCD-F2DF-51787820C2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452622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72218E-1F59-A55F-51B3-293D42686D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2CCEE3E-9586-D62E-BE81-F233C5247B7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FA7D6C-3DD7-C37E-8246-9E1B2BB8DE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8DD6FE-71CB-C798-CD0F-CE07A314848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128592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23F5C-203F-CC25-EB51-E44B2C2AF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18C428-A745-3AFB-1223-7B56C319F7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48FFB7E-693C-F2F9-D02C-1F0B8CBB6A2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1D7D7C-A286-B807-4FCC-B91E9DF221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9389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A9502D-87AD-17A0-7B8E-0DBD35A511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0261303-3B44-A2FC-A16C-D9F801F9754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6376441-8B6A-2F55-0102-C33AE763200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30D3AA-8CFD-DD68-732F-72E1A8CDF5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92339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7D6DBF-C426-F532-B1C6-6D92155043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9FD2DAF-EA12-A9ED-9299-12D09059896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34CC71E-BC6B-0894-F753-FDB5675A49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C83255-60AC-07F7-3494-54D10C6A5B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075672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458AE1-6757-C34D-3E81-9E5CCB673F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F30ECE-130C-0C3B-B652-D39B18AE39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9C0032B-41A5-3730-B20F-C5B17BED65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10B7C6-C5C0-9E14-E57A-73789266F0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63006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5C8F02-CB14-B84C-A68D-13E055A1141A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80693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D6003-350A-C994-1C6F-7EADB703D8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1BACC8D-CC1D-8F04-FDE6-35309CD318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049FFA-77ED-37B5-22AB-9E79B534E0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0429BC-804E-0525-7B06-1059607105B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1011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89573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6DAE1-AAF2-5E11-1135-C94B76B8B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984F2DD-AF14-B45E-940E-361C4E64D0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64B9D8D-B566-803D-AEFB-9D6634A99C1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146B8-2BB4-830A-D60D-BC4152D5FF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32043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26944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330491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54C1D08-1C3B-0F47-8D65-1C0D6A438EA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68983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877283-F693-5841-53CE-6FA6568BCE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AD039D-AE1C-4B6F-12C7-C111880E1B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EB5E23B-FDB7-0598-555F-1021DF35A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401A730-9F1D-14FB-84DF-307EA505B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21768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24712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573818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90492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783927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F8EFBA-7190-9C70-25C8-8FF2708A0B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335EF22-17F9-DB7C-5D06-64B755CDF7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9CB2CEE-00B4-319F-7DCE-FDC9EBA7400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C022C4A-9940-7785-D0AA-AB88D400A1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3166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119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0B8A64-D6FA-A6DA-5C2D-BEA7E3B182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DCD5029-E49E-F7BE-7D93-CC754E31C57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0047694-01AC-73DE-912F-0FFCC3425A8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6565326-D694-431F-E44C-AE0BA5EDE2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8883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This could be due to AEO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40762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D9504F-1906-F3C0-FD9F-5BB01F582F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D078E4-218C-EB57-2628-91DF4953870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4AE72903-B27F-ABFE-82CA-433D0D25B67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9AF438-D227-F3F5-A5E2-9C3672AD10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7606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C13F8-AF9F-595F-5342-F33DBCFAC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0D2227D-485B-FCDC-A76E-950C7B328B5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9CDFF31-9198-7327-5DB2-10CA07D797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CA2C35-BE4E-BCB7-81CD-CA576E3DC4F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3770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BB7BB33-3676-518C-3E71-452CBBCD9F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FC836E9-614E-F126-D719-0D6A2A9061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202193C-2D13-478F-4854-ABC7000C2D8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B420EC-DC27-B511-7409-320422CC425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241728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8994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D9C8AE-FF98-D91A-D490-C3DEBC7D35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D6AC91C-15A7-9B04-423C-BCFEC235FED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1CF3DA9-EBAF-FF2C-1F7B-902C79C29A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AF5A024-B672-6E63-D913-E36C525EEA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EA9BC7-7CD6-6A43-AB7C-042457E0AD8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0201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 descr="A picture containing text, indoor, tiled&#10;&#10;Description automatically generated">
            <a:extLst>
              <a:ext uri="{FF2B5EF4-FFF2-40B4-BE49-F238E27FC236}">
                <a16:creationId xmlns:a16="http://schemas.microsoft.com/office/drawing/2014/main" id="{58DB6EAA-A228-0D44-9A6F-B8A81809DA0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3819237" y="903911"/>
            <a:ext cx="8386618" cy="5498141"/>
          </a:xfrm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6321410-E892-6941-B814-D851C3DB8B2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52450" y="1260575"/>
            <a:ext cx="7291388" cy="500063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05737CDF-D784-8A45-878B-77F11D540B5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450" y="2175275"/>
            <a:ext cx="7291388" cy="3778813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 marL="685800" indent="-228600">
              <a:buFont typeface="System Font Regular"/>
              <a:buChar char="–"/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3F1A74-F0AF-F14E-A9D2-4A12EAD29E85}"/>
              </a:ext>
            </a:extLst>
          </p:cNvPr>
          <p:cNvSpPr txBox="1"/>
          <p:nvPr userDrawn="1"/>
        </p:nvSpPr>
        <p:spPr>
          <a:xfrm>
            <a:off x="5832965" y="217381"/>
            <a:ext cx="616088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Arial Nova"/>
                <a:ea typeface="+mn-lt"/>
                <a:cs typeface="+mn-lt"/>
              </a:rPr>
              <a:t>    PROPRIETARY</a:t>
            </a:r>
            <a:endParaRPr lang="en-US" sz="1600" dirty="0">
              <a:solidFill>
                <a:schemeClr val="bg1"/>
              </a:solidFill>
              <a:latin typeface="Arial Nova"/>
              <a:cs typeface="Calibri"/>
            </a:endParaRPr>
          </a:p>
        </p:txBody>
      </p:sp>
      <p:sp>
        <p:nvSpPr>
          <p:cNvPr id="13" name="Slide Number Placeholder 4">
            <a:extLst>
              <a:ext uri="{FF2B5EF4-FFF2-40B4-BE49-F238E27FC236}">
                <a16:creationId xmlns:a16="http://schemas.microsoft.com/office/drawing/2014/main" id="{FB8148CC-E3E2-D04B-AC3D-55EDE856F539}"/>
              </a:ext>
            </a:extLst>
          </p:cNvPr>
          <p:cNvSpPr txBox="1">
            <a:spLocks/>
          </p:cNvSpPr>
          <p:nvPr userDrawn="1"/>
        </p:nvSpPr>
        <p:spPr>
          <a:xfrm>
            <a:off x="9009063" y="6519863"/>
            <a:ext cx="3182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b="1" smtClean="0">
                <a:solidFill>
                  <a:srgbClr val="A3A3A3"/>
                </a:solidFill>
                <a:latin typeface="Arial Nova"/>
              </a:rPr>
              <a:pPr/>
              <a:t>‹#›</a:t>
            </a:fld>
            <a:endParaRPr lang="en-US" b="1" dirty="0">
              <a:solidFill>
                <a:srgbClr val="A3A3A3"/>
              </a:solidFill>
              <a:latin typeface="Arial Nova"/>
              <a:cs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D420CDC-91CA-A134-09ED-95C80A0FF30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8CAA19C-B8EF-6E7D-8442-E7018EB2E000}"/>
              </a:ext>
            </a:extLst>
          </p:cNvPr>
          <p:cNvSpPr/>
          <p:nvPr userDrawn="1"/>
        </p:nvSpPr>
        <p:spPr>
          <a:xfrm>
            <a:off x="578309" y="47431"/>
            <a:ext cx="4602997" cy="7594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3004F98-FEA1-6DFA-865C-D3B9C27D79C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78309" y="160122"/>
            <a:ext cx="1979696" cy="5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507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194816" y="3766496"/>
            <a:ext cx="7664049" cy="573351"/>
          </a:xfrm>
          <a:prstGeom prst="rect">
            <a:avLst/>
          </a:prstGeom>
        </p:spPr>
        <p:txBody>
          <a:bodyPr anchor="t"/>
          <a:lstStyle>
            <a:lvl1pPr marL="0" indent="0" algn="l">
              <a:buNone/>
              <a:defRPr sz="2400" b="1">
                <a:solidFill>
                  <a:srgbClr val="010A3A"/>
                </a:solidFill>
                <a:latin typeface="Arial Nova" panose="020B05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TITLE TEXT</a:t>
            </a:r>
          </a:p>
        </p:txBody>
      </p:sp>
      <p:sp>
        <p:nvSpPr>
          <p:cNvPr id="11" name="Text Placeholder 21">
            <a:extLst>
              <a:ext uri="{FF2B5EF4-FFF2-40B4-BE49-F238E27FC236}">
                <a16:creationId xmlns:a16="http://schemas.microsoft.com/office/drawing/2014/main" id="{FB373199-03DD-2043-B381-BF17690F0BB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194816" y="5645150"/>
            <a:ext cx="5741987" cy="315913"/>
          </a:xfrm>
          <a:prstGeom prst="rect">
            <a:avLst/>
          </a:prstGeom>
        </p:spPr>
        <p:txBody>
          <a:bodyPr>
            <a:noAutofit/>
          </a:bodyPr>
          <a:lstStyle>
            <a:lvl1pPr marL="0" indent="0">
              <a:buNone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US" dirty="0"/>
              <a:t>Date: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D0743E04-AAF5-1B4D-BB4A-FA1625823CAF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194816" y="4358326"/>
            <a:ext cx="7663478" cy="39480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 dirty="0"/>
              <a:t>Click to Add Subtitle Text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47DEB49-6DD5-CF40-9899-31BBCDD3BEFC}"/>
              </a:ext>
            </a:extLst>
          </p:cNvPr>
          <p:cNvSpPr/>
          <p:nvPr userDrawn="1"/>
        </p:nvSpPr>
        <p:spPr>
          <a:xfrm>
            <a:off x="-21401" y="896210"/>
            <a:ext cx="12215319" cy="137439"/>
          </a:xfrm>
          <a:prstGeom prst="rect">
            <a:avLst/>
          </a:prstGeom>
          <a:solidFill>
            <a:srgbClr val="54B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EC6047E-0610-C949-8D40-BE88BA046AE4}"/>
              </a:ext>
            </a:extLst>
          </p:cNvPr>
          <p:cNvSpPr/>
          <p:nvPr userDrawn="1"/>
        </p:nvSpPr>
        <p:spPr>
          <a:xfrm>
            <a:off x="-9771" y="-2999"/>
            <a:ext cx="12215852" cy="901147"/>
          </a:xfrm>
          <a:prstGeom prst="rect">
            <a:avLst/>
          </a:prstGeom>
          <a:solidFill>
            <a:srgbClr val="010A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BA6B7B89-035D-4743-A2DA-693CDEE4F0DD}"/>
              </a:ext>
            </a:extLst>
          </p:cNvPr>
          <p:cNvSpPr/>
          <p:nvPr userDrawn="1"/>
        </p:nvSpPr>
        <p:spPr>
          <a:xfrm>
            <a:off x="-5684" y="6462835"/>
            <a:ext cx="12216385" cy="394807"/>
          </a:xfrm>
          <a:prstGeom prst="rect">
            <a:avLst/>
          </a:prstGeom>
          <a:solidFill>
            <a:srgbClr val="010A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dirty="0">
              <a:cs typeface="Calibri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8E9A7EA-E9C6-F843-89C8-2F3FB8868C1A}"/>
              </a:ext>
            </a:extLst>
          </p:cNvPr>
          <p:cNvSpPr txBox="1"/>
          <p:nvPr userDrawn="1"/>
        </p:nvSpPr>
        <p:spPr>
          <a:xfrm>
            <a:off x="5832965" y="217381"/>
            <a:ext cx="616088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Arial Nova"/>
                <a:ea typeface="+mn-lt"/>
                <a:cs typeface="+mn-lt"/>
              </a:rPr>
              <a:t>    PROPRIETARY</a:t>
            </a:r>
            <a:endParaRPr lang="en-US" sz="1600" dirty="0">
              <a:solidFill>
                <a:schemeClr val="bg1"/>
              </a:solidFill>
              <a:latin typeface="Arial Nova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6FABB1E-B090-4755-02C5-68AD6D4E26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19139" y="1440000"/>
            <a:ext cx="3983857" cy="284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1317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ll Across Text">
  <p:cSld name="1_All Across Tex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46"/>
          <p:cNvSpPr txBox="1">
            <a:spLocks noGrp="1"/>
          </p:cNvSpPr>
          <p:nvPr>
            <p:ph type="body" idx="1"/>
          </p:nvPr>
        </p:nvSpPr>
        <p:spPr>
          <a:xfrm>
            <a:off x="552350" y="1260475"/>
            <a:ext cx="11277098" cy="4095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010A3A"/>
              </a:buClr>
              <a:buSzPts val="2400"/>
              <a:buFont typeface="Arial"/>
              <a:buNone/>
              <a:defRPr sz="2400" b="1" i="0" u="none" strike="noStrike" cap="none">
                <a:solidFill>
                  <a:srgbClr val="010A3A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" name="Google Shape;44;p46"/>
          <p:cNvSpPr txBox="1">
            <a:spLocks noGrp="1"/>
          </p:cNvSpPr>
          <p:nvPr>
            <p:ph type="body" idx="2"/>
          </p:nvPr>
        </p:nvSpPr>
        <p:spPr>
          <a:xfrm>
            <a:off x="552350" y="1814429"/>
            <a:ext cx="11277098" cy="338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" name="Google Shape;45;p46"/>
          <p:cNvSpPr txBox="1">
            <a:spLocks noGrp="1"/>
          </p:cNvSpPr>
          <p:nvPr>
            <p:ph type="body" idx="3"/>
          </p:nvPr>
        </p:nvSpPr>
        <p:spPr>
          <a:xfrm>
            <a:off x="552350" y="2300404"/>
            <a:ext cx="11277098" cy="3917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646464"/>
              </a:buClr>
              <a:buSzPts val="1800"/>
              <a:buFont typeface="Noto Sans Symbols"/>
              <a:buChar char="▪"/>
              <a:defRPr sz="1800" b="0" i="0" u="none" strike="noStrike" cap="none">
                <a:solidFill>
                  <a:srgbClr val="64646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302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646464"/>
              </a:buClr>
              <a:buSzPts val="1600"/>
              <a:buFont typeface="NTR"/>
              <a:buChar char="–"/>
              <a:defRPr sz="1600" b="0" i="0" u="none" strike="noStrike" cap="none">
                <a:solidFill>
                  <a:srgbClr val="64646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646464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rgbClr val="64646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646464"/>
              </a:buClr>
              <a:buSzPts val="1400"/>
              <a:buFont typeface="Courier New"/>
              <a:buChar char="o"/>
              <a:defRPr sz="1400" b="0" i="0" u="none" strike="noStrike" cap="none">
                <a:solidFill>
                  <a:srgbClr val="64646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646464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rgbClr val="64646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" name="Google Shape;46;p46"/>
          <p:cNvSpPr txBox="1"/>
          <p:nvPr/>
        </p:nvSpPr>
        <p:spPr>
          <a:xfrm>
            <a:off x="9009063" y="6519863"/>
            <a:ext cx="3182937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1" i="0" u="none" strike="noStrike" cap="none">
                <a:solidFill>
                  <a:srgbClr val="A3A3A3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1" i="0" u="none" strike="noStrike" cap="none">
              <a:solidFill>
                <a:srgbClr val="A3A3A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Google Shape;47;p46"/>
          <p:cNvSpPr txBox="1"/>
          <p:nvPr/>
        </p:nvSpPr>
        <p:spPr>
          <a:xfrm>
            <a:off x="5832965" y="217381"/>
            <a:ext cx="6160883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   PROPRIETARY</a:t>
            </a: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8" name="Google Shape;48;p46"/>
          <p:cNvSpPr/>
          <p:nvPr/>
        </p:nvSpPr>
        <p:spPr>
          <a:xfrm>
            <a:off x="578309" y="47431"/>
            <a:ext cx="4602997" cy="759417"/>
          </a:xfrm>
          <a:prstGeom prst="rect">
            <a:avLst/>
          </a:prstGeom>
          <a:solidFill>
            <a:schemeClr val="accent1"/>
          </a:solidFill>
          <a:ln w="12700" cap="flat" cmpd="sng">
            <a:solidFill>
              <a:srgbClr val="000418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9" name="Google Shape;49;p4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578309" y="160122"/>
            <a:ext cx="1979696" cy="56037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84176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3024" y="1574800"/>
            <a:ext cx="10780776" cy="4602163"/>
          </a:xfrm>
          <a:prstGeom prst="rect">
            <a:avLst/>
          </a:prstGeom>
        </p:spPr>
        <p:txBody>
          <a:bodyPr/>
          <a:lstStyle>
            <a:lvl1pPr marL="2286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  <a:defRPr sz="16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 marL="6858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System Font Regular"/>
              <a:buChar char="–"/>
              <a:defRPr sz="14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2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 marL="1600200" indent="-22860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Font typeface="Courier New" panose="02070309020205020404" pitchFamily="49" charset="0"/>
              <a:buChar char="o"/>
              <a:defRPr sz="12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 sz="12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31B5A902-BDBE-FB4B-A70E-0E0B1E53552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3024" y="984250"/>
            <a:ext cx="10780711" cy="4143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8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27697C2A-44FD-8A41-BC77-EC7F1116DA35}"/>
              </a:ext>
            </a:extLst>
          </p:cNvPr>
          <p:cNvSpPr txBox="1">
            <a:spLocks/>
          </p:cNvSpPr>
          <p:nvPr userDrawn="1"/>
        </p:nvSpPr>
        <p:spPr>
          <a:xfrm>
            <a:off x="10402530" y="6484166"/>
            <a:ext cx="1740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sz="1000" b="1" smtClean="0">
                <a:solidFill>
                  <a:srgbClr val="A3A3A3"/>
                </a:solidFill>
                <a:latin typeface="Arial Nova" panose="020B0504020202020204" pitchFamily="34" charset="0"/>
              </a:rPr>
              <a:pPr/>
              <a:t>‹#›</a:t>
            </a:fld>
            <a:endParaRPr lang="en-US" sz="1000" b="1" dirty="0">
              <a:solidFill>
                <a:srgbClr val="A3A3A3"/>
              </a:solidFill>
              <a:latin typeface="Arial Nova" panose="020B0504020202020204" pitchFamily="34" charset="0"/>
              <a:cs typeface="Calibri"/>
            </a:endParaRPr>
          </a:p>
        </p:txBody>
      </p:sp>
      <p:sp>
        <p:nvSpPr>
          <p:cNvPr id="7" name="Text Placeholder 12">
            <a:extLst>
              <a:ext uri="{FF2B5EF4-FFF2-40B4-BE49-F238E27FC236}">
                <a16:creationId xmlns:a16="http://schemas.microsoft.com/office/drawing/2014/main" id="{F52D2628-1AC3-D54E-B0C3-15AE6DA0004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73024" y="59509"/>
            <a:ext cx="9878666" cy="672328"/>
          </a:xfrm>
          <a:prstGeom prst="rect">
            <a:avLst/>
          </a:prstGeom>
        </p:spPr>
        <p:txBody>
          <a:bodyPr anchor="ctr"/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sz="24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 sz="2400"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>
              <a:defRPr sz="2400"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>
              <a:defRPr sz="2400"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>
              <a:defRPr sz="2400"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4997E07-718B-0243-9FA3-24BE03F57FBC}"/>
              </a:ext>
            </a:extLst>
          </p:cNvPr>
          <p:cNvSpPr txBox="1"/>
          <p:nvPr userDrawn="1"/>
        </p:nvSpPr>
        <p:spPr>
          <a:xfrm>
            <a:off x="10728960" y="192800"/>
            <a:ext cx="1264888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i="0" dirty="0">
                <a:solidFill>
                  <a:schemeClr val="bg1"/>
                </a:solidFill>
                <a:latin typeface="Arial Nova"/>
                <a:ea typeface="+mn-lt"/>
                <a:cs typeface="+mn-lt"/>
              </a:rPr>
              <a:t>    CONFIDENTIAL</a:t>
            </a:r>
            <a:endParaRPr lang="en-US" sz="1600" i="0" dirty="0">
              <a:solidFill>
                <a:schemeClr val="bg1"/>
              </a:solidFill>
              <a:latin typeface="Arial Nova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3808577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with Graphic">
  <p:cSld name="Title and Content with Graphic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20"/>
          <p:cNvSpPr txBox="1">
            <a:spLocks noGrp="1"/>
          </p:cNvSpPr>
          <p:nvPr>
            <p:ph type="body" idx="1"/>
          </p:nvPr>
        </p:nvSpPr>
        <p:spPr>
          <a:xfrm>
            <a:off x="573023" y="3441068"/>
            <a:ext cx="10780777" cy="2763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8" name="Google Shape;98;p120"/>
          <p:cNvSpPr txBox="1">
            <a:spLocks noGrp="1"/>
          </p:cNvSpPr>
          <p:nvPr>
            <p:ph type="body" idx="2"/>
          </p:nvPr>
        </p:nvSpPr>
        <p:spPr>
          <a:xfrm>
            <a:off x="573024" y="59509"/>
            <a:ext cx="9878666" cy="6723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l" rtl="0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9" name="Google Shape;99;p120"/>
          <p:cNvSpPr txBox="1">
            <a:spLocks noGrp="1"/>
          </p:cNvSpPr>
          <p:nvPr>
            <p:ph type="body" idx="3"/>
          </p:nvPr>
        </p:nvSpPr>
        <p:spPr>
          <a:xfrm>
            <a:off x="573024" y="984250"/>
            <a:ext cx="10780711" cy="414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0" name="Google Shape;100;p120"/>
          <p:cNvSpPr txBox="1">
            <a:spLocks noGrp="1"/>
          </p:cNvSpPr>
          <p:nvPr>
            <p:ph type="body" idx="4"/>
          </p:nvPr>
        </p:nvSpPr>
        <p:spPr>
          <a:xfrm>
            <a:off x="573024" y="1574801"/>
            <a:ext cx="10780776" cy="162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646464"/>
              </a:buClr>
              <a:buSzPts val="1600"/>
              <a:buFont typeface="Noto Sans Symbols"/>
              <a:buChar char="▪"/>
              <a:defRPr sz="1600" b="0" i="0" u="none" strike="noStrike" cap="none">
                <a:solidFill>
                  <a:srgbClr val="64646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175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46464"/>
              </a:buClr>
              <a:buSzPts val="1400"/>
              <a:buFont typeface="NTR"/>
              <a:buChar char="–"/>
              <a:defRPr sz="1400" b="0" i="0" u="none" strike="noStrike" cap="none">
                <a:solidFill>
                  <a:srgbClr val="64646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46464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4646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46464"/>
              </a:buClr>
              <a:buSzPts val="1200"/>
              <a:buFont typeface="Courier New"/>
              <a:buChar char="o"/>
              <a:defRPr sz="1200" b="0" i="0" u="none" strike="noStrike" cap="none">
                <a:solidFill>
                  <a:srgbClr val="64646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646464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rgbClr val="64646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1" name="Google Shape;101;p120"/>
          <p:cNvSpPr txBox="1"/>
          <p:nvPr/>
        </p:nvSpPr>
        <p:spPr>
          <a:xfrm>
            <a:off x="10728960" y="192800"/>
            <a:ext cx="1264888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en-US" sz="10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    CONFIDENTIAL</a:t>
            </a:r>
            <a:endParaRPr sz="16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20"/>
          <p:cNvSpPr txBox="1"/>
          <p:nvPr/>
        </p:nvSpPr>
        <p:spPr>
          <a:xfrm>
            <a:off x="10402530" y="6484166"/>
            <a:ext cx="1740309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fld id="{00000000-1234-1234-1234-123412341234}" type="slidenum">
              <a:rPr lang="en-US" sz="1000" b="1" i="0" u="none" strike="noStrike" cap="none">
                <a:solidFill>
                  <a:srgbClr val="A3A3A3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000" b="1" i="0" u="none" strike="noStrike" cap="none">
              <a:solidFill>
                <a:srgbClr val="A3A3A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23646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D42A1188-26F0-1347-9005-676175E509B4}"/>
              </a:ext>
            </a:extLst>
          </p:cNvPr>
          <p:cNvSpPr/>
          <p:nvPr userDrawn="1"/>
        </p:nvSpPr>
        <p:spPr>
          <a:xfrm rot="10800000">
            <a:off x="552350" y="2931757"/>
            <a:ext cx="2209952" cy="130762"/>
          </a:xfrm>
          <a:prstGeom prst="rect">
            <a:avLst/>
          </a:prstGeom>
          <a:solidFill>
            <a:srgbClr val="54B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6DFB527-A72B-1F46-B28E-CDF6A525DF4D}"/>
              </a:ext>
            </a:extLst>
          </p:cNvPr>
          <p:cNvSpPr txBox="1"/>
          <p:nvPr userDrawn="1"/>
        </p:nvSpPr>
        <p:spPr>
          <a:xfrm>
            <a:off x="5832965" y="217381"/>
            <a:ext cx="616088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Arial Nova"/>
                <a:ea typeface="+mn-lt"/>
                <a:cs typeface="+mn-lt"/>
              </a:rPr>
              <a:t>    PROPRIETARY</a:t>
            </a:r>
            <a:endParaRPr lang="en-US" sz="1600" dirty="0">
              <a:solidFill>
                <a:schemeClr val="bg1"/>
              </a:solidFill>
              <a:latin typeface="Arial Nova"/>
              <a:cs typeface="Calibri"/>
            </a:endParaRPr>
          </a:p>
        </p:txBody>
      </p:sp>
      <p:sp>
        <p:nvSpPr>
          <p:cNvPr id="25" name="Text Placeholder 2">
            <a:extLst>
              <a:ext uri="{FF2B5EF4-FFF2-40B4-BE49-F238E27FC236}">
                <a16:creationId xmlns:a16="http://schemas.microsoft.com/office/drawing/2014/main" id="{DD7F3C7B-40B1-5E46-A79B-DD5263694B4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197036" cy="4095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10F37B6-0B2F-614E-A25B-28BA1719805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350" y="2300404"/>
            <a:ext cx="11267473" cy="497767"/>
          </a:xfrm>
          <a:prstGeom prst="rect">
            <a:avLst/>
          </a:prstGeom>
        </p:spPr>
        <p:txBody>
          <a:bodyPr anchor="ctr"/>
          <a:lstStyle>
            <a:lvl1pPr marL="228600" indent="-228600">
              <a:buFont typeface="Wingdings" pitchFamily="2" charset="2"/>
              <a:buChar char="§"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 marL="457200" indent="0">
              <a:buFont typeface="System Font Regular"/>
              <a:buNone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7" name="Text Placeholder 4">
            <a:extLst>
              <a:ext uri="{FF2B5EF4-FFF2-40B4-BE49-F238E27FC236}">
                <a16:creationId xmlns:a16="http://schemas.microsoft.com/office/drawing/2014/main" id="{39CF4277-4C42-7443-98C3-7A918824D4F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11197036" cy="3381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7C0ABC-D1C7-1240-BCF7-3DC3DB64AA6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52350" y="5160963"/>
            <a:ext cx="2217737" cy="26193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8" name="Text Placeholder 2">
            <a:extLst>
              <a:ext uri="{FF2B5EF4-FFF2-40B4-BE49-F238E27FC236}">
                <a16:creationId xmlns:a16="http://schemas.microsoft.com/office/drawing/2014/main" id="{6A729B74-142F-914C-848A-7020780D7F79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2350" y="5585936"/>
            <a:ext cx="2217737" cy="26193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 b="0">
                <a:solidFill>
                  <a:srgbClr val="646464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6DD7F37-69C8-C344-BF05-D5F92A189722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552350" y="3062288"/>
            <a:ext cx="2211387" cy="19605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9836746D-B56C-374C-9626-976EFB8291E5}"/>
              </a:ext>
            </a:extLst>
          </p:cNvPr>
          <p:cNvSpPr/>
          <p:nvPr userDrawn="1"/>
        </p:nvSpPr>
        <p:spPr>
          <a:xfrm rot="10800000">
            <a:off x="3537664" y="2931757"/>
            <a:ext cx="2209952" cy="130762"/>
          </a:xfrm>
          <a:prstGeom prst="rect">
            <a:avLst/>
          </a:prstGeom>
          <a:solidFill>
            <a:srgbClr val="54B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0" name="Text Placeholder 2">
            <a:extLst>
              <a:ext uri="{FF2B5EF4-FFF2-40B4-BE49-F238E27FC236}">
                <a16:creationId xmlns:a16="http://schemas.microsoft.com/office/drawing/2014/main" id="{D25513A6-4CDA-2C48-A118-EFEE5AB4DF2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37664" y="5160963"/>
            <a:ext cx="2217737" cy="26193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Text Placeholder 2">
            <a:extLst>
              <a:ext uri="{FF2B5EF4-FFF2-40B4-BE49-F238E27FC236}">
                <a16:creationId xmlns:a16="http://schemas.microsoft.com/office/drawing/2014/main" id="{4A75A089-96A4-D446-B3FB-7AE7B6084561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37664" y="5585936"/>
            <a:ext cx="2217737" cy="26193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 b="0">
                <a:solidFill>
                  <a:srgbClr val="646464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2" name="Picture Placeholder 6">
            <a:extLst>
              <a:ext uri="{FF2B5EF4-FFF2-40B4-BE49-F238E27FC236}">
                <a16:creationId xmlns:a16="http://schemas.microsoft.com/office/drawing/2014/main" id="{A00BA24B-E367-3543-8C4E-42EDD0D7715F}"/>
              </a:ext>
            </a:extLst>
          </p:cNvPr>
          <p:cNvSpPr>
            <a:spLocks noGrp="1"/>
          </p:cNvSpPr>
          <p:nvPr>
            <p:ph type="pic" sz="quarter" idx="19"/>
          </p:nvPr>
        </p:nvSpPr>
        <p:spPr>
          <a:xfrm>
            <a:off x="3537664" y="3062288"/>
            <a:ext cx="2211387" cy="19605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B7ECC15-A9FA-0A4A-B791-34EF6B762AFD}"/>
              </a:ext>
            </a:extLst>
          </p:cNvPr>
          <p:cNvSpPr/>
          <p:nvPr userDrawn="1"/>
        </p:nvSpPr>
        <p:spPr>
          <a:xfrm rot="10800000">
            <a:off x="6538549" y="2931757"/>
            <a:ext cx="2209952" cy="130762"/>
          </a:xfrm>
          <a:prstGeom prst="rect">
            <a:avLst/>
          </a:prstGeom>
          <a:solidFill>
            <a:srgbClr val="54B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4" name="Text Placeholder 2">
            <a:extLst>
              <a:ext uri="{FF2B5EF4-FFF2-40B4-BE49-F238E27FC236}">
                <a16:creationId xmlns:a16="http://schemas.microsoft.com/office/drawing/2014/main" id="{7C82746B-80B5-7546-A4D4-0803A89ACA4C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538549" y="5160963"/>
            <a:ext cx="2217737" cy="26193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5" name="Text Placeholder 2">
            <a:extLst>
              <a:ext uri="{FF2B5EF4-FFF2-40B4-BE49-F238E27FC236}">
                <a16:creationId xmlns:a16="http://schemas.microsoft.com/office/drawing/2014/main" id="{BDDFAE69-C9FC-C84C-B0ED-5EA72BF9A3F7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538549" y="5585936"/>
            <a:ext cx="2217737" cy="26193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 b="0">
                <a:solidFill>
                  <a:srgbClr val="646464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6" name="Picture Placeholder 6">
            <a:extLst>
              <a:ext uri="{FF2B5EF4-FFF2-40B4-BE49-F238E27FC236}">
                <a16:creationId xmlns:a16="http://schemas.microsoft.com/office/drawing/2014/main" id="{8E7BD9B7-B6ED-B64F-9669-BB51EF666401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6538549" y="3062288"/>
            <a:ext cx="2211387" cy="19605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03269A9E-5DD4-8940-B1D9-EE301B23F0C4}"/>
              </a:ext>
            </a:extLst>
          </p:cNvPr>
          <p:cNvSpPr/>
          <p:nvPr userDrawn="1"/>
        </p:nvSpPr>
        <p:spPr>
          <a:xfrm rot="10800000">
            <a:off x="9531649" y="2923296"/>
            <a:ext cx="2209952" cy="130762"/>
          </a:xfrm>
          <a:prstGeom prst="rect">
            <a:avLst/>
          </a:prstGeom>
          <a:solidFill>
            <a:srgbClr val="54B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38" name="Text Placeholder 2">
            <a:extLst>
              <a:ext uri="{FF2B5EF4-FFF2-40B4-BE49-F238E27FC236}">
                <a16:creationId xmlns:a16="http://schemas.microsoft.com/office/drawing/2014/main" id="{2BBDDA18-EDE1-8A49-BD0D-4DD90F4DF2C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531649" y="5152502"/>
            <a:ext cx="2217737" cy="26193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9" name="Text Placeholder 2">
            <a:extLst>
              <a:ext uri="{FF2B5EF4-FFF2-40B4-BE49-F238E27FC236}">
                <a16:creationId xmlns:a16="http://schemas.microsoft.com/office/drawing/2014/main" id="{86FFB108-AF78-AE44-9B18-D5ADC9D41C1E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9531649" y="5577475"/>
            <a:ext cx="2217737" cy="261937"/>
          </a:xfrm>
          <a:prstGeom prst="rect">
            <a:avLst/>
          </a:prstGeom>
        </p:spPr>
        <p:txBody>
          <a:bodyPr lIns="0"/>
          <a:lstStyle>
            <a:lvl1pPr marL="0" indent="0">
              <a:buNone/>
              <a:defRPr sz="1400" b="0">
                <a:solidFill>
                  <a:srgbClr val="646464"/>
                </a:solidFill>
                <a:latin typeface="Arial Nova" panose="020B05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0" name="Picture Placeholder 6">
            <a:extLst>
              <a:ext uri="{FF2B5EF4-FFF2-40B4-BE49-F238E27FC236}">
                <a16:creationId xmlns:a16="http://schemas.microsoft.com/office/drawing/2014/main" id="{96E6DBFA-891B-1A49-9F1E-341196D99144}"/>
              </a:ext>
            </a:extLst>
          </p:cNvPr>
          <p:cNvSpPr>
            <a:spLocks noGrp="1"/>
          </p:cNvSpPr>
          <p:nvPr>
            <p:ph type="pic" sz="quarter" idx="25"/>
          </p:nvPr>
        </p:nvSpPr>
        <p:spPr>
          <a:xfrm>
            <a:off x="9531649" y="3053827"/>
            <a:ext cx="2211387" cy="1960562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41" name="Slide Number Placeholder 4">
            <a:extLst>
              <a:ext uri="{FF2B5EF4-FFF2-40B4-BE49-F238E27FC236}">
                <a16:creationId xmlns:a16="http://schemas.microsoft.com/office/drawing/2014/main" id="{2126B116-5E6F-C149-9F0B-A5EBBACB962D}"/>
              </a:ext>
            </a:extLst>
          </p:cNvPr>
          <p:cNvSpPr txBox="1">
            <a:spLocks/>
          </p:cNvSpPr>
          <p:nvPr userDrawn="1"/>
        </p:nvSpPr>
        <p:spPr>
          <a:xfrm>
            <a:off x="9009063" y="6519863"/>
            <a:ext cx="3182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b="1" smtClean="0">
                <a:solidFill>
                  <a:srgbClr val="A3A3A3"/>
                </a:solidFill>
                <a:latin typeface="Arial Nova"/>
              </a:rPr>
              <a:pPr/>
              <a:t>‹#›</a:t>
            </a:fld>
            <a:endParaRPr lang="en-US" b="1" dirty="0">
              <a:solidFill>
                <a:srgbClr val="A3A3A3"/>
              </a:solidFill>
              <a:latin typeface="Arial Nova"/>
              <a:cs typeface="Calibri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6049239-BC2C-29C2-E088-9A421132F653}"/>
              </a:ext>
            </a:extLst>
          </p:cNvPr>
          <p:cNvSpPr/>
          <p:nvPr userDrawn="1"/>
        </p:nvSpPr>
        <p:spPr>
          <a:xfrm>
            <a:off x="578309" y="47431"/>
            <a:ext cx="4602997" cy="7594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F73ADE8-5749-B9D2-2F60-33AC2DB9151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309" y="160122"/>
            <a:ext cx="1979696" cy="5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8142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A picture containing light, comet, blur, night sky&#10;&#10;Description automatically generated">
            <a:extLst>
              <a:ext uri="{FF2B5EF4-FFF2-40B4-BE49-F238E27FC236}">
                <a16:creationId xmlns:a16="http://schemas.microsoft.com/office/drawing/2014/main" id="{19C80ACC-B174-3144-BCF2-C42E2BE7B6D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6952" b="6952"/>
          <a:stretch/>
        </p:blipFill>
        <p:spPr>
          <a:xfrm rot="10800000">
            <a:off x="-6572" y="-6532"/>
            <a:ext cx="12199420" cy="6933571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E805A26-7592-B745-BBB7-D2D987FDEBD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34800" y="2377691"/>
            <a:ext cx="11537950" cy="12033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7200" b="1"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7765B1-38AD-D94C-97E1-E72427881BB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4800" y="3581016"/>
            <a:ext cx="10684510" cy="4333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  <a:latin typeface="Arial Nova" panose="020B0504020202020204" pitchFamily="34" charset="0"/>
              </a:defRPr>
            </a:lvl1pPr>
            <a:lvl2pPr>
              <a:defRPr>
                <a:solidFill>
                  <a:schemeClr val="bg1"/>
                </a:solidFill>
                <a:latin typeface="Arial Nova" panose="020B0504020202020204" pitchFamily="34" charset="0"/>
              </a:defRPr>
            </a:lvl2pPr>
            <a:lvl3pPr>
              <a:defRPr>
                <a:solidFill>
                  <a:schemeClr val="bg1"/>
                </a:solidFill>
                <a:latin typeface="Arial Nova" panose="020B0504020202020204" pitchFamily="34" charset="0"/>
              </a:defRPr>
            </a:lvl3pPr>
            <a:lvl4pPr>
              <a:defRPr>
                <a:solidFill>
                  <a:schemeClr val="bg1"/>
                </a:solidFill>
                <a:latin typeface="Arial Nova" panose="020B0504020202020204" pitchFamily="34" charset="0"/>
              </a:defRPr>
            </a:lvl4pPr>
            <a:lvl5pPr>
              <a:defRPr>
                <a:solidFill>
                  <a:schemeClr val="bg1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27644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4B2BE44-55EF-704D-A54F-AE3A46F85375}"/>
              </a:ext>
            </a:extLst>
          </p:cNvPr>
          <p:cNvSpPr txBox="1"/>
          <p:nvPr userDrawn="1"/>
        </p:nvSpPr>
        <p:spPr>
          <a:xfrm>
            <a:off x="5832965" y="217381"/>
            <a:ext cx="616088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Arial Nova"/>
                <a:ea typeface="+mn-lt"/>
                <a:cs typeface="+mn-lt"/>
              </a:rPr>
              <a:t>    PROPRIETARY</a:t>
            </a:r>
            <a:endParaRPr lang="en-US" sz="1600" dirty="0">
              <a:solidFill>
                <a:schemeClr val="bg1"/>
              </a:solidFill>
              <a:latin typeface="Arial Nova"/>
              <a:cs typeface="Calibri"/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66B710-B9C0-9746-9745-A43B52083A6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4654917" cy="4095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rgbClr val="010A3A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B9F60B3B-DEAB-7540-A297-45FAB485D9F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350" y="2300404"/>
            <a:ext cx="4654917" cy="3917833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 marL="685800" indent="-228600">
              <a:buFont typeface="System Font Regular"/>
              <a:buChar char="–"/>
              <a:defRPr sz="16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427EE74-609A-D241-86C9-D8B24850D4F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4654917" cy="3381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0763E9D8-2DB3-3346-93D4-AE15A5472AA1}"/>
              </a:ext>
            </a:extLst>
          </p:cNvPr>
          <p:cNvSpPr txBox="1">
            <a:spLocks/>
          </p:cNvSpPr>
          <p:nvPr userDrawn="1"/>
        </p:nvSpPr>
        <p:spPr>
          <a:xfrm>
            <a:off x="9009063" y="6519863"/>
            <a:ext cx="3182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b="1" smtClean="0">
                <a:solidFill>
                  <a:srgbClr val="A3A3A3"/>
                </a:solidFill>
                <a:latin typeface="Arial Nova"/>
              </a:rPr>
              <a:pPr/>
              <a:t>‹#›</a:t>
            </a:fld>
            <a:endParaRPr lang="en-US" b="1" dirty="0">
              <a:solidFill>
                <a:srgbClr val="A3A3A3"/>
              </a:solidFill>
              <a:latin typeface="Arial Nova"/>
              <a:cs typeface="Calibri"/>
            </a:endParaRPr>
          </a:p>
        </p:txBody>
      </p:sp>
      <p:sp>
        <p:nvSpPr>
          <p:cNvPr id="16" name="Content Placeholder 15">
            <a:extLst>
              <a:ext uri="{FF2B5EF4-FFF2-40B4-BE49-F238E27FC236}">
                <a16:creationId xmlns:a16="http://schemas.microsoft.com/office/drawing/2014/main" id="{33C7137F-8ABA-BD47-A797-ED01086F480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3075" y="1260475"/>
            <a:ext cx="6276975" cy="49577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B54603-1C20-4975-3AD9-244143B3F882}"/>
              </a:ext>
            </a:extLst>
          </p:cNvPr>
          <p:cNvSpPr/>
          <p:nvPr userDrawn="1"/>
        </p:nvSpPr>
        <p:spPr>
          <a:xfrm>
            <a:off x="578309" y="47431"/>
            <a:ext cx="4602997" cy="7594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4187561-0AD8-44C7-8445-C9D83D3AA37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309" y="160122"/>
            <a:ext cx="1979696" cy="5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3227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8180C910-A376-A149-8D0F-42EB407FE99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4876298" cy="4095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rgbClr val="010A3A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CD83FB4C-2C83-4742-9510-6F735864A0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350" y="2300404"/>
            <a:ext cx="4876298" cy="3917833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 marL="685800" indent="-228600">
              <a:buFont typeface="System Font Regular"/>
              <a:buChar char="–"/>
              <a:defRPr sz="16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9B1AFD08-5126-F646-99BC-B86D56575CD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4876298" cy="3381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691C3468-86B5-F24F-BEA8-B023A9365D11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695977" y="1260475"/>
            <a:ext cx="4876298" cy="4095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8C289999-47CB-4447-A768-2B1F1C995D5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695977" y="2300404"/>
            <a:ext cx="4876298" cy="3917833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 marL="685800" indent="-228600">
              <a:buFont typeface="System Font Regular"/>
              <a:buChar char="–"/>
              <a:defRPr sz="16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80BC1768-2A66-6E48-8755-D201F5A7D25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695977" y="1814429"/>
            <a:ext cx="4876298" cy="3381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C9317BF-CCED-D24F-8217-91CAE2622782}"/>
              </a:ext>
            </a:extLst>
          </p:cNvPr>
          <p:cNvSpPr txBox="1"/>
          <p:nvPr userDrawn="1"/>
        </p:nvSpPr>
        <p:spPr>
          <a:xfrm>
            <a:off x="5832965" y="217381"/>
            <a:ext cx="616088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Arial Nova"/>
                <a:ea typeface="+mn-lt"/>
                <a:cs typeface="+mn-lt"/>
              </a:rPr>
              <a:t>    PROPRIETARY</a:t>
            </a:r>
            <a:endParaRPr lang="en-US" sz="1600" dirty="0">
              <a:solidFill>
                <a:schemeClr val="bg1"/>
              </a:solidFill>
              <a:latin typeface="Arial Nova"/>
              <a:cs typeface="Calibri"/>
            </a:endParaRPr>
          </a:p>
        </p:txBody>
      </p:sp>
      <p:sp>
        <p:nvSpPr>
          <p:cNvPr id="19" name="Slide Number Placeholder 4">
            <a:extLst>
              <a:ext uri="{FF2B5EF4-FFF2-40B4-BE49-F238E27FC236}">
                <a16:creationId xmlns:a16="http://schemas.microsoft.com/office/drawing/2014/main" id="{671FF275-903B-EC42-A914-DC62B99235B3}"/>
              </a:ext>
            </a:extLst>
          </p:cNvPr>
          <p:cNvSpPr txBox="1">
            <a:spLocks/>
          </p:cNvSpPr>
          <p:nvPr userDrawn="1"/>
        </p:nvSpPr>
        <p:spPr>
          <a:xfrm>
            <a:off x="9009063" y="6519863"/>
            <a:ext cx="3182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b="1" smtClean="0">
                <a:solidFill>
                  <a:srgbClr val="A3A3A3"/>
                </a:solidFill>
                <a:latin typeface="Arial Nova"/>
              </a:rPr>
              <a:pPr/>
              <a:t>‹#›</a:t>
            </a:fld>
            <a:endParaRPr lang="en-US" b="1" dirty="0">
              <a:solidFill>
                <a:srgbClr val="A3A3A3"/>
              </a:solidFill>
              <a:latin typeface="Arial Nova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55F69578-DBE4-1CE8-4D55-31CAA3F89796}"/>
              </a:ext>
            </a:extLst>
          </p:cNvPr>
          <p:cNvSpPr/>
          <p:nvPr userDrawn="1"/>
        </p:nvSpPr>
        <p:spPr>
          <a:xfrm>
            <a:off x="578309" y="47431"/>
            <a:ext cx="4602997" cy="7594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DE91214-A5F2-B21F-4309-E6A03955B5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309" y="160122"/>
            <a:ext cx="1979696" cy="5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2982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Across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17EAC20-8358-A347-8A0E-5186E38BFA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rgbClr val="010A3A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24D1EA8-9E43-F242-B103-3817D5B87C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11277098" cy="3381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F7BA76D8-BC2B-0C41-A49E-1A06B31014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350" y="2300404"/>
            <a:ext cx="11277098" cy="3917833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 marL="685800" indent="-228600">
              <a:buFont typeface="System Font Regular"/>
              <a:buChar char="–"/>
              <a:defRPr sz="16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defRPr sz="14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 marL="1600200" indent="-228600">
              <a:buFont typeface="Courier New" panose="02070309020205020404" pitchFamily="49" charset="0"/>
              <a:buChar char="o"/>
              <a:defRPr sz="14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4" name="Slide Number Placeholder 4">
            <a:extLst>
              <a:ext uri="{FF2B5EF4-FFF2-40B4-BE49-F238E27FC236}">
                <a16:creationId xmlns:a16="http://schemas.microsoft.com/office/drawing/2014/main" id="{17F68772-C395-394A-A09B-AB9EBD6A9485}"/>
              </a:ext>
            </a:extLst>
          </p:cNvPr>
          <p:cNvSpPr txBox="1">
            <a:spLocks/>
          </p:cNvSpPr>
          <p:nvPr userDrawn="1"/>
        </p:nvSpPr>
        <p:spPr>
          <a:xfrm>
            <a:off x="9009063" y="6519863"/>
            <a:ext cx="3182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b="1" smtClean="0">
                <a:solidFill>
                  <a:srgbClr val="A3A3A3"/>
                </a:solidFill>
                <a:latin typeface="Arial Nova"/>
              </a:rPr>
              <a:pPr/>
              <a:t>‹#›</a:t>
            </a:fld>
            <a:endParaRPr lang="en-US" b="1" dirty="0">
              <a:solidFill>
                <a:srgbClr val="A3A3A3"/>
              </a:solidFill>
              <a:latin typeface="Arial Nova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EF6B50D-0EBA-A944-A257-2DC9F0035BB4}"/>
              </a:ext>
            </a:extLst>
          </p:cNvPr>
          <p:cNvSpPr txBox="1"/>
          <p:nvPr userDrawn="1"/>
        </p:nvSpPr>
        <p:spPr>
          <a:xfrm>
            <a:off x="5832965" y="217381"/>
            <a:ext cx="616088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Arial Nova"/>
                <a:ea typeface="+mn-lt"/>
                <a:cs typeface="+mn-lt"/>
              </a:rPr>
              <a:t>    PROPRIETARY</a:t>
            </a:r>
            <a:endParaRPr lang="en-US" sz="1600" dirty="0">
              <a:solidFill>
                <a:schemeClr val="bg1"/>
              </a:solidFill>
              <a:latin typeface="Arial Nova"/>
              <a:cs typeface="Calibri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D9C751D-8940-9663-1F6D-8A7B5C409E30}"/>
              </a:ext>
            </a:extLst>
          </p:cNvPr>
          <p:cNvSpPr/>
          <p:nvPr userDrawn="1"/>
        </p:nvSpPr>
        <p:spPr>
          <a:xfrm>
            <a:off x="578309" y="47431"/>
            <a:ext cx="4602997" cy="7594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FA76673-7BAA-732C-F757-51A04FD8F3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309" y="160122"/>
            <a:ext cx="1979696" cy="5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1550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ll Across text with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F17EAC20-8358-A347-8A0E-5186E38BFA1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4">
            <a:extLst>
              <a:ext uri="{FF2B5EF4-FFF2-40B4-BE49-F238E27FC236}">
                <a16:creationId xmlns:a16="http://schemas.microsoft.com/office/drawing/2014/main" id="{B24D1EA8-9E43-F242-B103-3817D5B87C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795012"/>
            <a:ext cx="11277098" cy="3381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F7BA76D8-BC2B-0C41-A49E-1A06B310143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350" y="2300405"/>
            <a:ext cx="11277098" cy="1128596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 marL="685800" indent="-228600">
              <a:buFont typeface="System Font Regular"/>
              <a:buChar char="–"/>
              <a:defRPr sz="16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defRPr sz="14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 marL="1600200" indent="-228600">
              <a:buFont typeface="Courier New" panose="02070309020205020404" pitchFamily="49" charset="0"/>
              <a:buChar char="o"/>
              <a:defRPr sz="14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EE69B8-5457-1242-909A-20D122D609FD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552450" y="3619500"/>
            <a:ext cx="11277600" cy="266541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icon to insert</a:t>
            </a:r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0E6CB03E-5811-8C44-928C-60AE6748C115}"/>
              </a:ext>
            </a:extLst>
          </p:cNvPr>
          <p:cNvSpPr txBox="1">
            <a:spLocks/>
          </p:cNvSpPr>
          <p:nvPr userDrawn="1"/>
        </p:nvSpPr>
        <p:spPr>
          <a:xfrm>
            <a:off x="9009063" y="6519863"/>
            <a:ext cx="3182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b="1" smtClean="0">
                <a:solidFill>
                  <a:srgbClr val="A3A3A3"/>
                </a:solidFill>
                <a:latin typeface="Arial Nova"/>
              </a:rPr>
              <a:pPr/>
              <a:t>‹#›</a:t>
            </a:fld>
            <a:endParaRPr lang="en-US" b="1" dirty="0">
              <a:solidFill>
                <a:srgbClr val="A3A3A3"/>
              </a:solidFill>
              <a:latin typeface="Arial Nova"/>
              <a:cs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A74686D-2B2E-BF4A-8E73-235C49E07081}"/>
              </a:ext>
            </a:extLst>
          </p:cNvPr>
          <p:cNvSpPr txBox="1"/>
          <p:nvPr userDrawn="1"/>
        </p:nvSpPr>
        <p:spPr>
          <a:xfrm>
            <a:off x="5832965" y="217381"/>
            <a:ext cx="616088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Arial Nova"/>
                <a:ea typeface="+mn-lt"/>
                <a:cs typeface="+mn-lt"/>
              </a:rPr>
              <a:t>    PROPRIETARY</a:t>
            </a:r>
            <a:endParaRPr lang="en-US" sz="1600" dirty="0">
              <a:solidFill>
                <a:schemeClr val="bg1"/>
              </a:solidFill>
              <a:latin typeface="Arial Nova"/>
              <a:cs typeface="Calibri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0057580-26C8-2148-22CE-300457CADC19}"/>
              </a:ext>
            </a:extLst>
          </p:cNvPr>
          <p:cNvSpPr/>
          <p:nvPr userDrawn="1"/>
        </p:nvSpPr>
        <p:spPr>
          <a:xfrm>
            <a:off x="578309" y="47431"/>
            <a:ext cx="4602997" cy="7594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8B55C3D-B631-585B-B1DE-BC2F60440E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309" y="160122"/>
            <a:ext cx="1979696" cy="5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83463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E3894F0B-8796-2A4B-829E-C3F877E4E24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4654917" cy="4095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F1CD9DBC-B8AE-264C-81DB-2DDCD31EABD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350" y="2300404"/>
            <a:ext cx="4654917" cy="3917833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 marL="685800" indent="-228600">
              <a:buFont typeface="System Font Regular"/>
              <a:buChar char="–"/>
              <a:defRPr sz="16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EA2249F0-93BF-0945-9CAB-BA3631C26E2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4654917" cy="3381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0EC591B5-0962-1D4A-B510-2074DE8E5D0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5524500" y="923925"/>
            <a:ext cx="6667500" cy="54673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BD7992-E64B-294C-9035-1517462B4DC9}"/>
              </a:ext>
            </a:extLst>
          </p:cNvPr>
          <p:cNvSpPr txBox="1"/>
          <p:nvPr userDrawn="1"/>
        </p:nvSpPr>
        <p:spPr>
          <a:xfrm>
            <a:off x="5832965" y="217381"/>
            <a:ext cx="616088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Arial Nova"/>
                <a:ea typeface="+mn-lt"/>
                <a:cs typeface="+mn-lt"/>
              </a:rPr>
              <a:t>    PROPRIETARY</a:t>
            </a:r>
            <a:endParaRPr lang="en-US" sz="1600" dirty="0">
              <a:solidFill>
                <a:schemeClr val="bg1"/>
              </a:solidFill>
              <a:latin typeface="Arial Nova"/>
              <a:cs typeface="Calibri"/>
            </a:endParaRPr>
          </a:p>
        </p:txBody>
      </p:sp>
      <p:sp>
        <p:nvSpPr>
          <p:cNvPr id="10" name="Slide Number Placeholder 4">
            <a:extLst>
              <a:ext uri="{FF2B5EF4-FFF2-40B4-BE49-F238E27FC236}">
                <a16:creationId xmlns:a16="http://schemas.microsoft.com/office/drawing/2014/main" id="{EE2958FD-ECE4-A94D-9ED9-ACAA78A8E5AA}"/>
              </a:ext>
            </a:extLst>
          </p:cNvPr>
          <p:cNvSpPr txBox="1">
            <a:spLocks/>
          </p:cNvSpPr>
          <p:nvPr userDrawn="1"/>
        </p:nvSpPr>
        <p:spPr>
          <a:xfrm>
            <a:off x="9009063" y="6519863"/>
            <a:ext cx="3182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b="1" smtClean="0">
                <a:solidFill>
                  <a:srgbClr val="A3A3A3"/>
                </a:solidFill>
                <a:latin typeface="Arial Nova"/>
              </a:rPr>
              <a:pPr/>
              <a:t>‹#›</a:t>
            </a:fld>
            <a:endParaRPr lang="en-US" b="1" dirty="0">
              <a:solidFill>
                <a:srgbClr val="A3A3A3"/>
              </a:solidFill>
              <a:latin typeface="Arial Nova"/>
              <a:cs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B149064-F466-C287-01A1-850F35E8F75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096000" y="3429000"/>
            <a:ext cx="0" cy="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F34042-97CA-D8D1-3791-E922533CEC0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248400" y="3581400"/>
            <a:ext cx="0" cy="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C1003E3-2826-E66C-EEC9-3C8A4E1AC8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400800" y="3733800"/>
            <a:ext cx="0" cy="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754B71FD-06CA-689E-CAD4-6DA0B70DCD02}"/>
              </a:ext>
            </a:extLst>
          </p:cNvPr>
          <p:cNvSpPr/>
          <p:nvPr userDrawn="1"/>
        </p:nvSpPr>
        <p:spPr>
          <a:xfrm>
            <a:off x="578309" y="47431"/>
            <a:ext cx="4602997" cy="7594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3DCE3C3-A5DF-0147-249A-E406C033BD1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78309" y="160122"/>
            <a:ext cx="1979696" cy="5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651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de by Side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2">
            <a:extLst>
              <a:ext uri="{FF2B5EF4-FFF2-40B4-BE49-F238E27FC236}">
                <a16:creationId xmlns:a16="http://schemas.microsoft.com/office/drawing/2014/main" id="{9E9A9824-214E-8345-B7BE-BEE27A4F2D8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4876298" cy="4095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295D2CBE-6F8A-6640-8A68-993F9474452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350" y="2300405"/>
            <a:ext cx="4876298" cy="577550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 marL="685800" indent="-228600">
              <a:buFont typeface="System Font Regular"/>
              <a:buChar char="–"/>
              <a:defRPr sz="16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2AEEC5B-2F65-C341-A97E-7E769C2B51B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4876298" cy="3381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79705A07-AA9B-C44D-8556-E8BB7045F3E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734477" y="1260475"/>
            <a:ext cx="4876298" cy="409575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4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18D03B21-597E-7D40-AD51-2D8FD359F90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6734477" y="2300404"/>
            <a:ext cx="4876298" cy="577551"/>
          </a:xfrm>
          <a:prstGeom prst="rect">
            <a:avLst/>
          </a:prstGeom>
        </p:spPr>
        <p:txBody>
          <a:bodyPr/>
          <a:lstStyle>
            <a:lvl1pPr marL="228600" indent="-228600">
              <a:buFont typeface="Wingdings" pitchFamily="2" charset="2"/>
              <a:buChar char="§"/>
              <a:defRPr sz="1800">
                <a:solidFill>
                  <a:srgbClr val="646464"/>
                </a:solidFill>
                <a:latin typeface="Arial Nova" panose="020B0504020202020204" pitchFamily="34" charset="0"/>
              </a:defRPr>
            </a:lvl1pPr>
            <a:lvl2pPr marL="685800" indent="-228600">
              <a:buFont typeface="System Font Regular"/>
              <a:buChar char="–"/>
              <a:defRPr sz="1600">
                <a:solidFill>
                  <a:srgbClr val="646464"/>
                </a:solidFill>
                <a:latin typeface="Arial Nova" panose="020B0504020202020204" pitchFamily="34" charset="0"/>
              </a:defRPr>
            </a:lvl2pPr>
            <a:lvl3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3pPr>
            <a:lvl4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4pPr>
            <a:lvl5pPr>
              <a:defRPr sz="2000">
                <a:solidFill>
                  <a:srgbClr val="646464"/>
                </a:solidFill>
                <a:latin typeface="Arial Nova" panose="020B0504020202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7" name="Text Placeholder 4">
            <a:extLst>
              <a:ext uri="{FF2B5EF4-FFF2-40B4-BE49-F238E27FC236}">
                <a16:creationId xmlns:a16="http://schemas.microsoft.com/office/drawing/2014/main" id="{8CA44E97-D1B0-1443-B80E-9B01698418DC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734477" y="1814429"/>
            <a:ext cx="4876298" cy="338138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2000" b="1">
                <a:solidFill>
                  <a:schemeClr val="tx1"/>
                </a:solidFill>
                <a:latin typeface="Arial Nova" panose="020B0504020202020204" pitchFamily="34" charset="0"/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C46B42B4-179D-6B4C-BBCA-9C59DF4A90DF}"/>
              </a:ext>
            </a:extLst>
          </p:cNvPr>
          <p:cNvSpPr>
            <a:spLocks noGrp="1"/>
          </p:cNvSpPr>
          <p:nvPr>
            <p:ph sz="quarter" idx="17"/>
          </p:nvPr>
        </p:nvSpPr>
        <p:spPr>
          <a:xfrm>
            <a:off x="552450" y="3022600"/>
            <a:ext cx="4876800" cy="3157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Content Placeholder 8">
            <a:extLst>
              <a:ext uri="{FF2B5EF4-FFF2-40B4-BE49-F238E27FC236}">
                <a16:creationId xmlns:a16="http://schemas.microsoft.com/office/drawing/2014/main" id="{6F1D196A-56B0-E340-ABEE-16318BA4B57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733975" y="3022600"/>
            <a:ext cx="4876800" cy="31575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Slide Number Placeholder 4">
            <a:extLst>
              <a:ext uri="{FF2B5EF4-FFF2-40B4-BE49-F238E27FC236}">
                <a16:creationId xmlns:a16="http://schemas.microsoft.com/office/drawing/2014/main" id="{66E1CD55-04A4-8B4F-A15A-A13058DE1E16}"/>
              </a:ext>
            </a:extLst>
          </p:cNvPr>
          <p:cNvSpPr txBox="1">
            <a:spLocks/>
          </p:cNvSpPr>
          <p:nvPr userDrawn="1"/>
        </p:nvSpPr>
        <p:spPr>
          <a:xfrm>
            <a:off x="9009063" y="6519863"/>
            <a:ext cx="318293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330EA680-D336-4FF7-8B7A-9848BB0A1C32}" type="slidenum">
              <a:rPr lang="en-US" b="1" smtClean="0">
                <a:solidFill>
                  <a:srgbClr val="A3A3A3"/>
                </a:solidFill>
                <a:latin typeface="Arial Nova"/>
              </a:rPr>
              <a:pPr/>
              <a:t>‹#›</a:t>
            </a:fld>
            <a:endParaRPr lang="en-US" b="1" dirty="0">
              <a:solidFill>
                <a:srgbClr val="A3A3A3"/>
              </a:solidFill>
              <a:latin typeface="Arial Nova"/>
              <a:cs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DE76066-D1E0-9F4E-91B7-06F9B8BA6C8E}"/>
              </a:ext>
            </a:extLst>
          </p:cNvPr>
          <p:cNvSpPr txBox="1"/>
          <p:nvPr userDrawn="1"/>
        </p:nvSpPr>
        <p:spPr>
          <a:xfrm>
            <a:off x="5832965" y="217381"/>
            <a:ext cx="6160883" cy="24622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000" dirty="0">
                <a:solidFill>
                  <a:schemeClr val="bg1"/>
                </a:solidFill>
                <a:latin typeface="Arial Nova"/>
                <a:ea typeface="+mn-lt"/>
                <a:cs typeface="+mn-lt"/>
              </a:rPr>
              <a:t>    PROPRIETARY</a:t>
            </a:r>
            <a:endParaRPr lang="en-US" sz="1600" dirty="0">
              <a:solidFill>
                <a:schemeClr val="bg1"/>
              </a:solidFill>
              <a:latin typeface="Arial Nova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66235BE-7077-846A-8F74-8F26500683B7}"/>
              </a:ext>
            </a:extLst>
          </p:cNvPr>
          <p:cNvSpPr/>
          <p:nvPr userDrawn="1"/>
        </p:nvSpPr>
        <p:spPr>
          <a:xfrm>
            <a:off x="578309" y="47431"/>
            <a:ext cx="4602997" cy="75941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D9E4BD3-693F-F94D-BFA4-8A96E4AAE61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78309" y="160122"/>
            <a:ext cx="1979696" cy="560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1376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8/27/26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4B770CCC-1636-7E43-BC19-A285628E0D18}"/>
              </a:ext>
            </a:extLst>
          </p:cNvPr>
          <p:cNvSpPr/>
          <p:nvPr userDrawn="1"/>
        </p:nvSpPr>
        <p:spPr>
          <a:xfrm>
            <a:off x="-1" y="6462835"/>
            <a:ext cx="12192001" cy="394807"/>
          </a:xfrm>
          <a:prstGeom prst="rect">
            <a:avLst/>
          </a:prstGeom>
          <a:solidFill>
            <a:srgbClr val="010A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744487A-228E-0540-9EF7-452BB2F03F8C}"/>
              </a:ext>
            </a:extLst>
          </p:cNvPr>
          <p:cNvSpPr/>
          <p:nvPr userDrawn="1"/>
        </p:nvSpPr>
        <p:spPr>
          <a:xfrm>
            <a:off x="0" y="-2999"/>
            <a:ext cx="12182230" cy="901147"/>
          </a:xfrm>
          <a:prstGeom prst="rect">
            <a:avLst/>
          </a:prstGeom>
          <a:solidFill>
            <a:srgbClr val="010A3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>
              <a:cs typeface="Calibri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56D9B36-7984-7143-9054-7B984D93B848}"/>
              </a:ext>
            </a:extLst>
          </p:cNvPr>
          <p:cNvSpPr/>
          <p:nvPr userDrawn="1"/>
        </p:nvSpPr>
        <p:spPr>
          <a:xfrm>
            <a:off x="-2928" y="6398614"/>
            <a:ext cx="12215319" cy="75094"/>
          </a:xfrm>
          <a:prstGeom prst="rect">
            <a:avLst/>
          </a:prstGeom>
          <a:solidFill>
            <a:srgbClr val="54B5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>
              <a:cs typeface="Calibri"/>
            </a:endParaRPr>
          </a:p>
        </p:txBody>
      </p:sp>
      <p:pic>
        <p:nvPicPr>
          <p:cNvPr id="10" name="Picture 6" descr="Icon&#10;&#10;Description automatically generated">
            <a:extLst>
              <a:ext uri="{FF2B5EF4-FFF2-40B4-BE49-F238E27FC236}">
                <a16:creationId xmlns:a16="http://schemas.microsoft.com/office/drawing/2014/main" id="{CE4B6147-E4C3-874F-BEC9-AA1F7893BF32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663077" y="280251"/>
            <a:ext cx="3806708" cy="3615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720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76" r:id="rId2"/>
    <p:sldLayoutId id="2147483678" r:id="rId3"/>
    <p:sldLayoutId id="2147483675" r:id="rId4"/>
    <p:sldLayoutId id="2147483681" r:id="rId5"/>
    <p:sldLayoutId id="2147483680" r:id="rId6"/>
    <p:sldLayoutId id="2147483709" r:id="rId7"/>
    <p:sldLayoutId id="2147483673" r:id="rId8"/>
    <p:sldLayoutId id="2147483674" r:id="rId9"/>
    <p:sldLayoutId id="2147483710" r:id="rId10"/>
    <p:sldLayoutId id="2147483711" r:id="rId11"/>
    <p:sldLayoutId id="2147483712" r:id="rId12"/>
    <p:sldLayoutId id="214748371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chart" Target="../charts/char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5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7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8EAD3E9E-6047-8843-85B1-2D8E1A7F9CE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Demand for Higher Education Programs</a:t>
            </a:r>
          </a:p>
          <a:p>
            <a:br>
              <a:rPr lang="en-US" dirty="0"/>
            </a:b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3554EE-325C-AE4E-8714-4C147C790D8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August 27</a:t>
            </a:r>
            <a:r>
              <a:rPr lang="en-US" baseline="30000" dirty="0"/>
              <a:t>th</a:t>
            </a:r>
            <a:r>
              <a:rPr lang="en-US" dirty="0"/>
              <a:t>, 2026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B97BA97-4EA9-0ACD-F888-E7F1AE7B2592}"/>
              </a:ext>
            </a:extLst>
          </p:cNvPr>
          <p:cNvSpPr txBox="1"/>
          <p:nvPr/>
        </p:nvSpPr>
        <p:spPr>
          <a:xfrm>
            <a:off x="7489861" y="5085708"/>
            <a:ext cx="565078" cy="42124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25716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E41F75-0F71-2B5E-836E-4328D78B91F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</p:spPr>
        <p:txBody>
          <a:bodyPr/>
          <a:lstStyle/>
          <a:p>
            <a:r>
              <a:rPr lang="en-US" dirty="0"/>
              <a:t>Spring New Student Enrollment:  Certificate and Associate Programs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AC36F8-A9DE-6141-557E-5F8EE77F909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11277098" cy="338138"/>
          </a:xfrm>
        </p:spPr>
        <p:txBody>
          <a:bodyPr/>
          <a:lstStyle/>
          <a:p>
            <a:r>
              <a:rPr lang="en-US" dirty="0"/>
              <a:t>In Spring 2026, new enrollment was flat year over year.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BFB82007-7B28-7E6F-6CDE-91BECEBE6B7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28936223"/>
              </p:ext>
            </p:extLst>
          </p:nvPr>
        </p:nvGraphicFramePr>
        <p:xfrm>
          <a:off x="1014715" y="2331109"/>
          <a:ext cx="9292321" cy="3743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2F078A36-9C37-2217-DA51-0C1BA0CF8898}"/>
              </a:ext>
            </a:extLst>
          </p:cNvPr>
          <p:cNvSpPr txBox="1"/>
          <p:nvPr/>
        </p:nvSpPr>
        <p:spPr>
          <a:xfrm>
            <a:off x="2627306" y="3614197"/>
            <a:ext cx="965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-4%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E0B0E2D-E61B-314B-C956-9915D61CDEAF}"/>
              </a:ext>
            </a:extLst>
          </p:cNvPr>
          <p:cNvSpPr txBox="1"/>
          <p:nvPr/>
        </p:nvSpPr>
        <p:spPr>
          <a:xfrm>
            <a:off x="4012004" y="3362421"/>
            <a:ext cx="10600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B050"/>
                </a:solidFill>
              </a:rPr>
              <a:t>+7%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490731-BD77-56B0-2FFB-2E7DD402F3D2}"/>
              </a:ext>
            </a:extLst>
          </p:cNvPr>
          <p:cNvSpPr txBox="1"/>
          <p:nvPr/>
        </p:nvSpPr>
        <p:spPr>
          <a:xfrm>
            <a:off x="6769451" y="3063337"/>
            <a:ext cx="1060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B050"/>
                </a:solidFill>
              </a:rPr>
              <a:t>+2%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E12C2B5-B6F6-0AB3-5D82-70E326A8506F}"/>
              </a:ext>
            </a:extLst>
          </p:cNvPr>
          <p:cNvSpPr txBox="1"/>
          <p:nvPr/>
        </p:nvSpPr>
        <p:spPr>
          <a:xfrm>
            <a:off x="0" y="6162789"/>
            <a:ext cx="3556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 Gray DI’s PES Program Enrollment Dashboard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CE84434-EABC-B172-617A-59D7EA447675}"/>
              </a:ext>
            </a:extLst>
          </p:cNvPr>
          <p:cNvSpPr txBox="1"/>
          <p:nvPr/>
        </p:nvSpPr>
        <p:spPr>
          <a:xfrm>
            <a:off x="8186945" y="3150862"/>
            <a:ext cx="10600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6F4CDF3-8E70-AD66-8756-6FD54AA53163}"/>
              </a:ext>
            </a:extLst>
          </p:cNvPr>
          <p:cNvSpPr txBox="1"/>
          <p:nvPr/>
        </p:nvSpPr>
        <p:spPr>
          <a:xfrm>
            <a:off x="5351957" y="3152001"/>
            <a:ext cx="1060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B050"/>
                </a:solidFill>
              </a:rPr>
              <a:t>+8%</a:t>
            </a:r>
          </a:p>
        </p:txBody>
      </p:sp>
    </p:spTree>
    <p:extLst>
      <p:ext uri="{BB962C8B-B14F-4D97-AF65-F5344CB8AC3E}">
        <p14:creationId xmlns:p14="http://schemas.microsoft.com/office/powerpoint/2010/main" val="20285584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4DBD9E-D007-2D52-A109-B87D1FE6E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7B9916-71E1-9528-3650-5C906B786AB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</p:spPr>
        <p:txBody>
          <a:bodyPr/>
          <a:lstStyle/>
          <a:p>
            <a:r>
              <a:rPr lang="en-US" dirty="0"/>
              <a:t>Associate and Below Spring New Enrollment Year-over-Year Change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F2FF2-AED4-9A60-5E9E-F65D2152CA9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43322"/>
            <a:ext cx="12191999" cy="338138"/>
          </a:xfrm>
        </p:spPr>
        <p:txBody>
          <a:bodyPr/>
          <a:lstStyle/>
          <a:p>
            <a:r>
              <a:rPr lang="en-US" dirty="0"/>
              <a:t> In Spring 2026, Building/Construction Site </a:t>
            </a:r>
            <a:r>
              <a:rPr lang="en-US" dirty="0" err="1"/>
              <a:t>Mgmt</a:t>
            </a:r>
            <a:r>
              <a:rPr lang="en-US" dirty="0"/>
              <a:t> grew 36% year over year.</a:t>
            </a:r>
          </a:p>
        </p:txBody>
      </p:sp>
      <p:graphicFrame>
        <p:nvGraphicFramePr>
          <p:cNvPr id="6" name="Content Placeholder 9">
            <a:extLst>
              <a:ext uri="{FF2B5EF4-FFF2-40B4-BE49-F238E27FC236}">
                <a16:creationId xmlns:a16="http://schemas.microsoft.com/office/drawing/2014/main" id="{AEADB09B-86F4-6044-0751-85E5FEFF8B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245225"/>
              </p:ext>
            </p:extLst>
          </p:nvPr>
        </p:nvGraphicFramePr>
        <p:xfrm>
          <a:off x="1076751" y="2300404"/>
          <a:ext cx="8989002" cy="39178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id="{8297E658-A09B-ADD5-9E14-B4DA02D5CB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7752892"/>
              </p:ext>
            </p:extLst>
          </p:nvPr>
        </p:nvGraphicFramePr>
        <p:xfrm>
          <a:off x="9292282" y="3943583"/>
          <a:ext cx="2775718" cy="20164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9889">
                  <a:extLst>
                    <a:ext uri="{9D8B030D-6E8A-4147-A177-3AD203B41FA5}">
                      <a16:colId xmlns:a16="http://schemas.microsoft.com/office/drawing/2014/main" val="469768243"/>
                    </a:ext>
                  </a:extLst>
                </a:gridCol>
                <a:gridCol w="2295829">
                  <a:extLst>
                    <a:ext uri="{9D8B030D-6E8A-4147-A177-3AD203B41FA5}">
                      <a16:colId xmlns:a16="http://schemas.microsoft.com/office/drawing/2014/main" val="19787538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4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 Health and Support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008005"/>
                  </a:ext>
                </a:extLst>
              </a:tr>
              <a:tr h="169929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sz="16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912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rgbClr val="2AB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 Technician                   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32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sz="16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864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 Other                            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057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147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244439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E0CA981C-3DA6-95D4-2DAE-9BC963666BB1}"/>
              </a:ext>
            </a:extLst>
          </p:cNvPr>
          <p:cNvSpPr txBox="1"/>
          <p:nvPr/>
        </p:nvSpPr>
        <p:spPr>
          <a:xfrm>
            <a:off x="9437827" y="6088119"/>
            <a:ext cx="30255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Minimum 1,000 newly enrolled prior year.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C8A0BB-7BCC-F6F8-BEAD-6B985DD54FBF}"/>
              </a:ext>
            </a:extLst>
          </p:cNvPr>
          <p:cNvSpPr txBox="1"/>
          <p:nvPr/>
        </p:nvSpPr>
        <p:spPr>
          <a:xfrm>
            <a:off x="0" y="6162789"/>
            <a:ext cx="3556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 Gray DI’s PES Program Enrollment Dashboard</a:t>
            </a:r>
          </a:p>
        </p:txBody>
      </p:sp>
    </p:spTree>
    <p:extLst>
      <p:ext uri="{BB962C8B-B14F-4D97-AF65-F5344CB8AC3E}">
        <p14:creationId xmlns:p14="http://schemas.microsoft.com/office/powerpoint/2010/main" val="37035480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3FEF5-47CE-F62E-EF9A-46363BC15F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97775D-1EA6-D01E-8DD7-E5B735D15D1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</p:spPr>
        <p:txBody>
          <a:bodyPr/>
          <a:lstStyle/>
          <a:p>
            <a:r>
              <a:rPr lang="en-US" dirty="0"/>
              <a:t>Spring New Enrollment:  Bachelor’s Programs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92F85DA-659A-D94C-3D9E-412B398090F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11277098" cy="338138"/>
          </a:xfrm>
        </p:spPr>
        <p:txBody>
          <a:bodyPr/>
          <a:lstStyle/>
          <a:p>
            <a:r>
              <a:rPr lang="en-US" dirty="0"/>
              <a:t>In Spring 2026, bachelor’s new enrollment fell 4% year over year.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5FACE871-9F86-5425-3098-B547B20B37C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0763828"/>
              </p:ext>
            </p:extLst>
          </p:nvPr>
        </p:nvGraphicFramePr>
        <p:xfrm>
          <a:off x="1544738" y="2297113"/>
          <a:ext cx="9292321" cy="3743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C7BA8C4A-A38E-6674-C728-B8D9608A50C1}"/>
              </a:ext>
            </a:extLst>
          </p:cNvPr>
          <p:cNvSpPr txBox="1"/>
          <p:nvPr/>
        </p:nvSpPr>
        <p:spPr>
          <a:xfrm>
            <a:off x="3158706" y="3374378"/>
            <a:ext cx="965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-8%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6B47333-F59A-5FE1-87E5-840E4A8937BE}"/>
              </a:ext>
            </a:extLst>
          </p:cNvPr>
          <p:cNvSpPr txBox="1"/>
          <p:nvPr/>
        </p:nvSpPr>
        <p:spPr>
          <a:xfrm>
            <a:off x="4533235" y="3161111"/>
            <a:ext cx="10600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B050"/>
                </a:solidFill>
              </a:rPr>
              <a:t>+6%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A0B9717-998A-464F-CC1E-1D13007CB9F4}"/>
              </a:ext>
            </a:extLst>
          </p:cNvPr>
          <p:cNvSpPr txBox="1"/>
          <p:nvPr/>
        </p:nvSpPr>
        <p:spPr>
          <a:xfrm>
            <a:off x="7278277" y="3201784"/>
            <a:ext cx="1060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B050"/>
                </a:solidFill>
              </a:rPr>
              <a:t>+2%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F1226F3-B835-C242-FEFC-86CA4D5D43A9}"/>
              </a:ext>
            </a:extLst>
          </p:cNvPr>
          <p:cNvSpPr txBox="1"/>
          <p:nvPr/>
        </p:nvSpPr>
        <p:spPr>
          <a:xfrm>
            <a:off x="0" y="6162789"/>
            <a:ext cx="3556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 Gray DI’s PES Program Enrollment Dashboard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678CFD4-FBEA-AF35-4FDD-6F1DF4606A10}"/>
              </a:ext>
            </a:extLst>
          </p:cNvPr>
          <p:cNvSpPr txBox="1"/>
          <p:nvPr/>
        </p:nvSpPr>
        <p:spPr>
          <a:xfrm>
            <a:off x="8716968" y="3294514"/>
            <a:ext cx="10600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-4%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37F5A4-9181-7599-BB31-F8905EF6F58C}"/>
              </a:ext>
            </a:extLst>
          </p:cNvPr>
          <p:cNvSpPr txBox="1"/>
          <p:nvPr/>
        </p:nvSpPr>
        <p:spPr>
          <a:xfrm>
            <a:off x="5890697" y="3300593"/>
            <a:ext cx="1060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-2%</a:t>
            </a:r>
          </a:p>
        </p:txBody>
      </p:sp>
    </p:spTree>
    <p:extLst>
      <p:ext uri="{BB962C8B-B14F-4D97-AF65-F5344CB8AC3E}">
        <p14:creationId xmlns:p14="http://schemas.microsoft.com/office/powerpoint/2010/main" val="3671299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CC64BB-2CA8-4815-F91F-C56D3D05A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5C4F6C2-DF88-4B56-2A73-7D9232C4F67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</p:spPr>
        <p:txBody>
          <a:bodyPr/>
          <a:lstStyle/>
          <a:p>
            <a:r>
              <a:rPr lang="en-US" dirty="0"/>
              <a:t>Bachelor’s Spring New Enrollment Year-over-Year Change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CD4A520-E28F-7794-BC17-932CA2B1C35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29419"/>
            <a:ext cx="11277098" cy="338138"/>
          </a:xfrm>
        </p:spPr>
        <p:txBody>
          <a:bodyPr/>
          <a:lstStyle/>
          <a:p>
            <a:r>
              <a:rPr lang="en-US" dirty="0"/>
              <a:t>In Spring 2026, Supply Chain grew 19%.</a:t>
            </a:r>
          </a:p>
        </p:txBody>
      </p:sp>
      <p:graphicFrame>
        <p:nvGraphicFramePr>
          <p:cNvPr id="6" name="Content Placeholder 9">
            <a:extLst>
              <a:ext uri="{FF2B5EF4-FFF2-40B4-BE49-F238E27FC236}">
                <a16:creationId xmlns:a16="http://schemas.microsoft.com/office/drawing/2014/main" id="{7470F385-B089-B0BA-6D67-FC857315649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7050126"/>
              </p:ext>
            </p:extLst>
          </p:nvPr>
        </p:nvGraphicFramePr>
        <p:xfrm>
          <a:off x="552351" y="2296945"/>
          <a:ext cx="11277097" cy="39212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DC1817BC-3E24-29CC-C853-EAD64D0D69A5}"/>
              </a:ext>
            </a:extLst>
          </p:cNvPr>
          <p:cNvSpPr txBox="1"/>
          <p:nvPr/>
        </p:nvSpPr>
        <p:spPr>
          <a:xfrm>
            <a:off x="9698555" y="6095126"/>
            <a:ext cx="30255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*Minimum 1,000 enrolled prior year.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7E68B5E-51CC-30E4-4A42-50087887DB3A}"/>
              </a:ext>
            </a:extLst>
          </p:cNvPr>
          <p:cNvSpPr txBox="1"/>
          <p:nvPr/>
        </p:nvSpPr>
        <p:spPr>
          <a:xfrm>
            <a:off x="0" y="6162789"/>
            <a:ext cx="3556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 Gray DI’s PES Program Enrollment Dashboard</a:t>
            </a:r>
          </a:p>
        </p:txBody>
      </p:sp>
    </p:spTree>
    <p:extLst>
      <p:ext uri="{BB962C8B-B14F-4D97-AF65-F5344CB8AC3E}">
        <p14:creationId xmlns:p14="http://schemas.microsoft.com/office/powerpoint/2010/main" val="28008899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5112DA-B575-9478-F729-F0753ACC08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186D4F1-517D-ED49-D99F-FCE2032DE19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</p:spPr>
        <p:txBody>
          <a:bodyPr/>
          <a:lstStyle/>
          <a:p>
            <a:r>
              <a:rPr lang="en-US" dirty="0"/>
              <a:t>Spring New Enrollment:  Graduate Programs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97066D-0F82-8FBD-45E4-6005A59A8CD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11277098" cy="338138"/>
          </a:xfrm>
        </p:spPr>
        <p:txBody>
          <a:bodyPr/>
          <a:lstStyle/>
          <a:p>
            <a:r>
              <a:rPr lang="en-US" dirty="0"/>
              <a:t>In Spring 2026, graduate new enrollment fell 3% year over year.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6EA9CA94-FB76-AD47-5FC0-89907984F7F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60369624"/>
              </p:ext>
            </p:extLst>
          </p:nvPr>
        </p:nvGraphicFramePr>
        <p:xfrm>
          <a:off x="1544738" y="2297113"/>
          <a:ext cx="9292321" cy="37439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id="{EDC0616F-E9D5-A59D-000A-CE26F926840A}"/>
              </a:ext>
            </a:extLst>
          </p:cNvPr>
          <p:cNvSpPr txBox="1"/>
          <p:nvPr/>
        </p:nvSpPr>
        <p:spPr>
          <a:xfrm>
            <a:off x="3211069" y="3290500"/>
            <a:ext cx="96576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-8%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03622DB-9913-30BF-8169-A36988B3943E}"/>
              </a:ext>
            </a:extLst>
          </p:cNvPr>
          <p:cNvSpPr txBox="1"/>
          <p:nvPr/>
        </p:nvSpPr>
        <p:spPr>
          <a:xfrm>
            <a:off x="4500433" y="3304036"/>
            <a:ext cx="10600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chemeClr val="accent2"/>
                </a:solidFill>
              </a:rPr>
              <a:t>0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D470747-9774-911E-07B2-4A302674B7C1}"/>
              </a:ext>
            </a:extLst>
          </p:cNvPr>
          <p:cNvSpPr txBox="1"/>
          <p:nvPr/>
        </p:nvSpPr>
        <p:spPr>
          <a:xfrm>
            <a:off x="7300523" y="3100151"/>
            <a:ext cx="1060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B050"/>
                </a:solidFill>
              </a:rPr>
              <a:t>+3%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DA13A8-7C75-3F39-EC15-7409A6A27374}"/>
              </a:ext>
            </a:extLst>
          </p:cNvPr>
          <p:cNvSpPr txBox="1"/>
          <p:nvPr/>
        </p:nvSpPr>
        <p:spPr>
          <a:xfrm>
            <a:off x="0" y="6162789"/>
            <a:ext cx="3556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 Gray DI’s PES Program Enrollment Dashboard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D509169-9E43-B566-B569-CA33322B0872}"/>
              </a:ext>
            </a:extLst>
          </p:cNvPr>
          <p:cNvSpPr txBox="1"/>
          <p:nvPr/>
        </p:nvSpPr>
        <p:spPr>
          <a:xfrm>
            <a:off x="8720757" y="3176498"/>
            <a:ext cx="1060045" cy="276999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C00000"/>
                </a:solidFill>
              </a:rPr>
              <a:t>-3%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723C245-5C2E-15C7-8E7E-DF61BCAD7009}"/>
              </a:ext>
            </a:extLst>
          </p:cNvPr>
          <p:cNvSpPr txBox="1"/>
          <p:nvPr/>
        </p:nvSpPr>
        <p:spPr>
          <a:xfrm>
            <a:off x="5880289" y="3165536"/>
            <a:ext cx="10600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>
                <a:solidFill>
                  <a:srgbClr val="00B050"/>
                </a:solidFill>
              </a:rPr>
              <a:t>+5%</a:t>
            </a:r>
          </a:p>
        </p:txBody>
      </p:sp>
    </p:spTree>
    <p:extLst>
      <p:ext uri="{BB962C8B-B14F-4D97-AF65-F5344CB8AC3E}">
        <p14:creationId xmlns:p14="http://schemas.microsoft.com/office/powerpoint/2010/main" val="84560244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5A5D8DE-7A1F-7463-598C-4C658180D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4CE35D4-40B7-D110-B69D-DB0E9A88FE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</p:spPr>
        <p:txBody>
          <a:bodyPr/>
          <a:lstStyle/>
          <a:p>
            <a:r>
              <a:rPr lang="en-US" dirty="0"/>
              <a:t>Master’s and Doctoral Spring New Enrollment Year-over-Year Change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BB211C-AD67-B566-7325-DDB4119EF4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11277098" cy="338138"/>
          </a:xfrm>
        </p:spPr>
        <p:txBody>
          <a:bodyPr/>
          <a:lstStyle/>
          <a:p>
            <a:r>
              <a:rPr lang="en-US" dirty="0"/>
              <a:t>In Spring 2026, Artificial Intelligence grew 51% year over year.</a:t>
            </a:r>
          </a:p>
        </p:txBody>
      </p:sp>
      <p:graphicFrame>
        <p:nvGraphicFramePr>
          <p:cNvPr id="6" name="Content Placeholder 9">
            <a:extLst>
              <a:ext uri="{FF2B5EF4-FFF2-40B4-BE49-F238E27FC236}">
                <a16:creationId xmlns:a16="http://schemas.microsoft.com/office/drawing/2014/main" id="{94A054B3-3F88-8E80-6406-0CCE2C2634A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9217731"/>
              </p:ext>
            </p:extLst>
          </p:nvPr>
        </p:nvGraphicFramePr>
        <p:xfrm>
          <a:off x="1061253" y="2441789"/>
          <a:ext cx="8989002" cy="372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D7B6AC34-7D7D-6A63-A071-FB17280B1F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848710"/>
              </p:ext>
            </p:extLst>
          </p:nvPr>
        </p:nvGraphicFramePr>
        <p:xfrm>
          <a:off x="9009613" y="3793092"/>
          <a:ext cx="3367946" cy="10692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278">
                  <a:extLst>
                    <a:ext uri="{9D8B030D-6E8A-4147-A177-3AD203B41FA5}">
                      <a16:colId xmlns:a16="http://schemas.microsoft.com/office/drawing/2014/main" val="469768243"/>
                    </a:ext>
                  </a:extLst>
                </a:gridCol>
                <a:gridCol w="2785668">
                  <a:extLst>
                    <a:ext uri="{9D8B030D-6E8A-4147-A177-3AD203B41FA5}">
                      <a16:colId xmlns:a16="http://schemas.microsoft.com/office/drawing/2014/main" val="1978753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8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 Health-Related                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008005"/>
                  </a:ext>
                </a:extLst>
              </a:tr>
              <a:tr h="169929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912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 Other         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32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864431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D28EBB6-3D66-F9DC-8C01-6A5C9108E0DE}"/>
              </a:ext>
            </a:extLst>
          </p:cNvPr>
          <p:cNvSpPr txBox="1"/>
          <p:nvPr/>
        </p:nvSpPr>
        <p:spPr>
          <a:xfrm>
            <a:off x="9919741" y="6090624"/>
            <a:ext cx="30255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*Minimum 1,000 enrolled prior year.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ABFC36-BB81-250C-FF85-536E0B52FFF8}"/>
              </a:ext>
            </a:extLst>
          </p:cNvPr>
          <p:cNvSpPr txBox="1"/>
          <p:nvPr/>
        </p:nvSpPr>
        <p:spPr>
          <a:xfrm>
            <a:off x="0" y="6162789"/>
            <a:ext cx="3556000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 Gray DI’s PES Program Enrollment Dashboard</a:t>
            </a:r>
          </a:p>
        </p:txBody>
      </p:sp>
    </p:spTree>
    <p:extLst>
      <p:ext uri="{BB962C8B-B14F-4D97-AF65-F5344CB8AC3E}">
        <p14:creationId xmlns:p14="http://schemas.microsoft.com/office/powerpoint/2010/main" val="407660994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D8E27C-F807-40FD-5AA1-1C9F816C7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A3ACAC3-7E18-776A-17CF-597CCE10100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5BAEE3-EDB2-BEEF-AF42-31DCEB32792E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E466EA-5C9D-58E0-719C-3C02CC1EF0A4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 blue and white background&#10;&#10;Description automatically generated">
            <a:extLst>
              <a:ext uri="{FF2B5EF4-FFF2-40B4-BE49-F238E27FC236}">
                <a16:creationId xmlns:a16="http://schemas.microsoft.com/office/drawing/2014/main" id="{2D9D6969-CC50-5CE0-7D73-64AC1BA4FF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3A4E8E-C285-578F-6066-87B53DB70148}"/>
              </a:ext>
            </a:extLst>
          </p:cNvPr>
          <p:cNvSpPr txBox="1"/>
          <p:nvPr/>
        </p:nvSpPr>
        <p:spPr>
          <a:xfrm>
            <a:off x="919985" y="1260475"/>
            <a:ext cx="85950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Agenda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What Is a Program Evaluation System?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Student Demand Indicators: International Demand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Employment: Current Indicators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Program of the Month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Summary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209830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30439D-A63D-B7F7-8137-4DBF05BDC8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56BD9269-E5C9-9565-FD60-D8A084EB49A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23200994"/>
              </p:ext>
            </p:extLst>
          </p:nvPr>
        </p:nvGraphicFramePr>
        <p:xfrm>
          <a:off x="117020" y="3078480"/>
          <a:ext cx="6734478" cy="3306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19DCA6F-53F6-9DCB-AC7C-5E802486D3D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International Student Demand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1C6D4DEE-5924-46A8-CDEE-DF8CFA8F2E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 July 2026, international student interest in US programs fell 10% year over year.*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5E8BBE2-287B-1100-9AA6-1D80D018004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dirty="0"/>
              <a:t>The highest page views came from India.</a:t>
            </a:r>
          </a:p>
        </p:txBody>
      </p:sp>
      <p:sp>
        <p:nvSpPr>
          <p:cNvPr id="12" name="Google Shape;271;p14">
            <a:extLst>
              <a:ext uri="{FF2B5EF4-FFF2-40B4-BE49-F238E27FC236}">
                <a16:creationId xmlns:a16="http://schemas.microsoft.com/office/drawing/2014/main" id="{07A7BDED-8DA1-DAA1-6625-CC2355D60756}"/>
              </a:ext>
            </a:extLst>
          </p:cNvPr>
          <p:cNvSpPr txBox="1"/>
          <p:nvPr/>
        </p:nvSpPr>
        <p:spPr>
          <a:xfrm>
            <a:off x="3484259" y="3722770"/>
            <a:ext cx="877676" cy="3635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-10% YoY</a:t>
            </a:r>
            <a:endParaRPr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63CCE2-4276-AF6D-9E20-82C007125DC4}"/>
              </a:ext>
            </a:extLst>
          </p:cNvPr>
          <p:cNvSpPr txBox="1"/>
          <p:nvPr/>
        </p:nvSpPr>
        <p:spPr>
          <a:xfrm>
            <a:off x="117020" y="6559527"/>
            <a:ext cx="5312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Source:  Gray DI’s PES International Student Demand Dashboard </a:t>
            </a:r>
          </a:p>
        </p:txBody>
      </p:sp>
      <p:graphicFrame>
        <p:nvGraphicFramePr>
          <p:cNvPr id="2" name="Chart 1">
            <a:extLst>
              <a:ext uri="{FF2B5EF4-FFF2-40B4-BE49-F238E27FC236}">
                <a16:creationId xmlns:a16="http://schemas.microsoft.com/office/drawing/2014/main" id="{E497D33D-F4C8-E3B9-7A44-3120C2F020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84048444"/>
              </p:ext>
            </p:extLst>
          </p:nvPr>
        </p:nvGraphicFramePr>
        <p:xfrm>
          <a:off x="6956124" y="2530612"/>
          <a:ext cx="5054600" cy="373083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8768678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4E73B29-7CDF-BB9E-A1C3-02F5F59263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International Page Views:  July’s Fastest-Growing Programs Year over Year.*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99A9B378-55FB-9B51-A95A-87DEAE85F4C7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Three programs grew, one was flat, and six fell year over year. 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D0C049CF-8936-1B3E-9704-809EE0D4873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6583567"/>
              </p:ext>
            </p:extLst>
          </p:nvPr>
        </p:nvGraphicFramePr>
        <p:xfrm>
          <a:off x="1779374" y="2354550"/>
          <a:ext cx="9329350" cy="35866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50F19AD-A125-7384-4C79-87BAF74A2CE8}"/>
              </a:ext>
            </a:extLst>
          </p:cNvPr>
          <p:cNvSpPr txBox="1"/>
          <p:nvPr/>
        </p:nvSpPr>
        <p:spPr>
          <a:xfrm>
            <a:off x="594703" y="6157692"/>
            <a:ext cx="5312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*Minimum page views prior year: 2,000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1F79CB6-ADC9-F27E-3E39-370883FCD436}"/>
              </a:ext>
            </a:extLst>
          </p:cNvPr>
          <p:cNvSpPr txBox="1"/>
          <p:nvPr/>
        </p:nvSpPr>
        <p:spPr>
          <a:xfrm>
            <a:off x="117020" y="6559527"/>
            <a:ext cx="531223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bg1"/>
                </a:solidFill>
              </a:rPr>
              <a:t>Source:  Gray DI’s PES International Student Demand Dashboard </a:t>
            </a:r>
          </a:p>
        </p:txBody>
      </p:sp>
    </p:spTree>
    <p:extLst>
      <p:ext uri="{BB962C8B-B14F-4D97-AF65-F5344CB8AC3E}">
        <p14:creationId xmlns:p14="http://schemas.microsoft.com/office/powerpoint/2010/main" val="290471837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31D67-6CA1-F423-53CC-51F5C553B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735DEAC-AEB1-FDEE-1C09-EFE29A0E40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38E13F-1768-6771-7426-E14768DD9FB7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0E686C-B936-52EB-7D6D-72A05159428C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 blue and white background&#10;&#10;Description automatically generated">
            <a:extLst>
              <a:ext uri="{FF2B5EF4-FFF2-40B4-BE49-F238E27FC236}">
                <a16:creationId xmlns:a16="http://schemas.microsoft.com/office/drawing/2014/main" id="{BDC399CF-A0F7-480E-06B8-31552052DB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0DDA31B-57EC-71BF-3BFB-E2B1BB154F1F}"/>
              </a:ext>
            </a:extLst>
          </p:cNvPr>
          <p:cNvSpPr txBox="1"/>
          <p:nvPr/>
        </p:nvSpPr>
        <p:spPr>
          <a:xfrm>
            <a:off x="919985" y="1260475"/>
            <a:ext cx="85950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Agenda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What Is a Program Evaluation System?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Student Demand Indicators: Coursera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Employment: Current Indicators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Program of the Month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Summary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93530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D89F9BC-8FD7-41F1-5968-8C74846A4C3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B4659A-6B36-74D0-3006-7CF87E219659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C78ABD-EBA0-1CA2-194D-9B654291C5D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 blue and white background&#10;&#10;Description automatically generated">
            <a:extLst>
              <a:ext uri="{FF2B5EF4-FFF2-40B4-BE49-F238E27FC236}">
                <a16:creationId xmlns:a16="http://schemas.microsoft.com/office/drawing/2014/main" id="{6C96F137-426B-1500-9950-93814E42FB8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258A812-D386-07D1-93FE-2C230C2CAE44}"/>
              </a:ext>
            </a:extLst>
          </p:cNvPr>
          <p:cNvSpPr txBox="1"/>
          <p:nvPr/>
        </p:nvSpPr>
        <p:spPr>
          <a:xfrm>
            <a:off x="919986" y="1260475"/>
            <a:ext cx="696141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Agenda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What Is a Program Evaluation System?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Student Demand Indicators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Employment: Current Indicators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Program of the Month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Summary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90180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E59206A-656B-1940-816B-4B2827938A1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</p:spPr>
        <p:txBody>
          <a:bodyPr/>
          <a:lstStyle/>
          <a:p>
            <a:r>
              <a:rPr lang="en-US" dirty="0"/>
              <a:t>Coursera:  July 2026 New Course Enrollment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C70A10D-B7BE-A6C7-64E4-72ACBFE7EC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 July, the fastest-growing courses were in tech, data, and business</a:t>
            </a:r>
          </a:p>
        </p:txBody>
      </p:sp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E9C576D-6C20-7014-54A0-34BD66A130E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16063435"/>
              </p:ext>
            </p:extLst>
          </p:nvPr>
        </p:nvGraphicFramePr>
        <p:xfrm>
          <a:off x="1648336" y="2298869"/>
          <a:ext cx="8895328" cy="399087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F97D4545-DCAC-7444-18F4-BE0641070BE9}"/>
              </a:ext>
            </a:extLst>
          </p:cNvPr>
          <p:cNvSpPr txBox="1"/>
          <p:nvPr/>
        </p:nvSpPr>
        <p:spPr>
          <a:xfrm>
            <a:off x="0" y="6162789"/>
            <a:ext cx="37684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Gray DI’s  PES Non-Degree Dashboard, Coursera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8EEC218-334B-9E6A-68B6-6D44D4BF0D90}"/>
              </a:ext>
            </a:extLst>
          </p:cNvPr>
          <p:cNvSpPr txBox="1"/>
          <p:nvPr/>
        </p:nvSpPr>
        <p:spPr>
          <a:xfrm>
            <a:off x="8423566" y="6099310"/>
            <a:ext cx="37684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*Minimum 10,000 enrolled prior year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EF536B3-7A05-936E-2959-D8AB3F284D0E}"/>
              </a:ext>
            </a:extLst>
          </p:cNvPr>
          <p:cNvSpPr/>
          <p:nvPr/>
        </p:nvSpPr>
        <p:spPr>
          <a:xfrm>
            <a:off x="10370669" y="3342740"/>
            <a:ext cx="345990" cy="29656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FAEA4A-4E13-0847-BD1A-B98ECFB9E33A}"/>
              </a:ext>
            </a:extLst>
          </p:cNvPr>
          <p:cNvSpPr txBox="1"/>
          <p:nvPr/>
        </p:nvSpPr>
        <p:spPr>
          <a:xfrm>
            <a:off x="10735194" y="3738226"/>
            <a:ext cx="926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Data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07A7652-D0B1-FF04-1661-90C3C540467F}"/>
              </a:ext>
            </a:extLst>
          </p:cNvPr>
          <p:cNvSpPr/>
          <p:nvPr/>
        </p:nvSpPr>
        <p:spPr>
          <a:xfrm>
            <a:off x="10387145" y="4206482"/>
            <a:ext cx="345990" cy="29656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6C84BF8-6AC7-C17C-B4AF-A62A0FE501E8}"/>
              </a:ext>
            </a:extLst>
          </p:cNvPr>
          <p:cNvSpPr/>
          <p:nvPr/>
        </p:nvSpPr>
        <p:spPr>
          <a:xfrm>
            <a:off x="10365782" y="3774611"/>
            <a:ext cx="345990" cy="29656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99EFB77-2D65-C71F-0B0D-94A2AD2635F9}"/>
              </a:ext>
            </a:extLst>
          </p:cNvPr>
          <p:cNvSpPr txBox="1"/>
          <p:nvPr/>
        </p:nvSpPr>
        <p:spPr>
          <a:xfrm>
            <a:off x="10733135" y="3325117"/>
            <a:ext cx="9267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Tech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C9E00BE-78AB-CB1B-EFAD-9F9E43173346}"/>
              </a:ext>
            </a:extLst>
          </p:cNvPr>
          <p:cNvSpPr txBox="1"/>
          <p:nvPr/>
        </p:nvSpPr>
        <p:spPr>
          <a:xfrm>
            <a:off x="10733135" y="4170097"/>
            <a:ext cx="13105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Business</a:t>
            </a:r>
          </a:p>
        </p:txBody>
      </p:sp>
    </p:spTree>
    <p:extLst>
      <p:ext uri="{BB962C8B-B14F-4D97-AF65-F5344CB8AC3E}">
        <p14:creationId xmlns:p14="http://schemas.microsoft.com/office/powerpoint/2010/main" val="28943152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4FD32B2-7573-BF9B-1EF6-5E8C15FFDDB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Coursera:  July’s Fastest-Growing Skills</a:t>
            </a:r>
          </a:p>
          <a:p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10002E-DB26-B01F-CB03-198CA3248C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57450" y="1832332"/>
            <a:ext cx="11925049" cy="338138"/>
          </a:xfrm>
        </p:spPr>
        <p:txBody>
          <a:bodyPr/>
          <a:lstStyle/>
          <a:p>
            <a:r>
              <a:rPr lang="en-US" sz="1800" dirty="0"/>
              <a:t> In July, AI Personalization skills grew 887% year over year.</a:t>
            </a:r>
          </a:p>
        </p:txBody>
      </p:sp>
      <p:graphicFrame>
        <p:nvGraphicFramePr>
          <p:cNvPr id="5" name="Google Shape;296;p16">
            <a:extLst>
              <a:ext uri="{FF2B5EF4-FFF2-40B4-BE49-F238E27FC236}">
                <a16:creationId xmlns:a16="http://schemas.microsoft.com/office/drawing/2014/main" id="{C8057F3C-E6C9-9617-4CED-BBC701C453B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33645786"/>
              </p:ext>
            </p:extLst>
          </p:nvPr>
        </p:nvGraphicFramePr>
        <p:xfrm>
          <a:off x="2378296" y="2486522"/>
          <a:ext cx="6863707" cy="367626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C8DC4111-C5E0-8C21-3076-A390709815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4684685"/>
              </p:ext>
            </p:extLst>
          </p:nvPr>
        </p:nvGraphicFramePr>
        <p:xfrm>
          <a:off x="9205125" y="4255862"/>
          <a:ext cx="3367946" cy="14654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2278">
                  <a:extLst>
                    <a:ext uri="{9D8B030D-6E8A-4147-A177-3AD203B41FA5}">
                      <a16:colId xmlns:a16="http://schemas.microsoft.com/office/drawing/2014/main" val="469768243"/>
                    </a:ext>
                  </a:extLst>
                </a:gridCol>
                <a:gridCol w="2785668">
                  <a:extLst>
                    <a:ext uri="{9D8B030D-6E8A-4147-A177-3AD203B41FA5}">
                      <a16:colId xmlns:a16="http://schemas.microsoft.com/office/drawing/2014/main" val="19787538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en-US" b="1" dirty="0"/>
                        <a:t>6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 AI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008005"/>
                  </a:ext>
                </a:extLst>
              </a:tr>
              <a:tr h="169929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912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>
                          <a:solidFill>
                            <a:schemeClr val="tx1"/>
                          </a:solidFill>
                        </a:rPr>
                        <a:t>  Business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32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sz="800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1479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lnB w="127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474756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6749451-9FF2-B17B-2CCF-F1522316F9A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6975685"/>
              </p:ext>
            </p:extLst>
          </p:nvPr>
        </p:nvGraphicFramePr>
        <p:xfrm>
          <a:off x="552350" y="-597082"/>
          <a:ext cx="10515600" cy="137160"/>
        </p:xfrm>
        <a:graphic>
          <a:graphicData uri="http://schemas.openxmlformats.org/drawingml/2006/table">
            <a:tbl>
              <a:tblPr/>
              <a:tblGrid>
                <a:gridCol w="5257800">
                  <a:extLst>
                    <a:ext uri="{9D8B030D-6E8A-4147-A177-3AD203B41FA5}">
                      <a16:colId xmlns:a16="http://schemas.microsoft.com/office/drawing/2014/main" val="3614004315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38382437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900" dirty="0">
                          <a:effectLst/>
                          <a:latin typeface="Helvetica" pitchFamily="2" charset="0"/>
                        </a:rPr>
                        <a:t>1701845</a:t>
                      </a:r>
                    </a:p>
                  </a:txBody>
                  <a:tcPr marL="47625" marR="47625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buNone/>
                      </a:pPr>
                      <a:r>
                        <a:rPr lang="en-US" sz="900" dirty="0">
                          <a:effectLst/>
                          <a:latin typeface="Helvetica" pitchFamily="2" charset="0"/>
                        </a:rPr>
                        <a:t>3589188</a:t>
                      </a:r>
                    </a:p>
                  </a:txBody>
                  <a:tcPr marL="47625" marR="47625" marT="0" marB="0" anchor="ctr">
                    <a:lnL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BFBFB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58203594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FE81774F-57DF-0F4B-D28D-D812DA924FBE}"/>
              </a:ext>
            </a:extLst>
          </p:cNvPr>
          <p:cNvSpPr txBox="1"/>
          <p:nvPr/>
        </p:nvSpPr>
        <p:spPr>
          <a:xfrm>
            <a:off x="0" y="6162788"/>
            <a:ext cx="37684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Gray DI’s  PES Non-Degree Dashboard, Coursera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61E4CC2-6752-BE57-EF85-8C0B089EBD4E}"/>
              </a:ext>
            </a:extLst>
          </p:cNvPr>
          <p:cNvSpPr txBox="1"/>
          <p:nvPr/>
        </p:nvSpPr>
        <p:spPr>
          <a:xfrm>
            <a:off x="9736081" y="6162787"/>
            <a:ext cx="376843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*Minimum 50,000 skills prior year.</a:t>
            </a:r>
          </a:p>
        </p:txBody>
      </p:sp>
    </p:spTree>
    <p:extLst>
      <p:ext uri="{BB962C8B-B14F-4D97-AF65-F5344CB8AC3E}">
        <p14:creationId xmlns:p14="http://schemas.microsoft.com/office/powerpoint/2010/main" val="53167486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0B2F0B-12AC-19B2-EC37-37C9B1F976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8078DDF-79FD-E18D-1ED1-2242C6A8D4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E82F06-C2BE-B878-6C3B-D6CE1809D648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61275E1-7BF1-8657-CAE6-F02BECD9E719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 blue and white background&#10;&#10;Description automatically generated">
            <a:extLst>
              <a:ext uri="{FF2B5EF4-FFF2-40B4-BE49-F238E27FC236}">
                <a16:creationId xmlns:a16="http://schemas.microsoft.com/office/drawing/2014/main" id="{67179DE6-BF9E-1F41-39DD-83E89DD30F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1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FBE0C62-EAEB-62F0-BC99-850CC2CC595F}"/>
              </a:ext>
            </a:extLst>
          </p:cNvPr>
          <p:cNvSpPr txBox="1"/>
          <p:nvPr/>
        </p:nvSpPr>
        <p:spPr>
          <a:xfrm>
            <a:off x="919985" y="1260475"/>
            <a:ext cx="85950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Agenda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What Is a Program Evaluation System?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Student Demand Indicators</a:t>
            </a:r>
            <a:endParaRPr lang="en-US" sz="20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Employment: Current Indicators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Program of the Month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Summary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26052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4BF59901-E66E-17FB-B000-6441CEE030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88501434"/>
              </p:ext>
            </p:extLst>
          </p:nvPr>
        </p:nvGraphicFramePr>
        <p:xfrm>
          <a:off x="1397000" y="2276743"/>
          <a:ext cx="9398000" cy="3985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C8B5595-E722-3123-D151-DAB4949F82E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US Job Postings Trends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1C05BA-F737-BC5D-962E-92E1A1AB044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 July, job postings fell 3% year over year.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04AADD0-3D2F-5A2D-7752-151724F9A9D2}"/>
              </a:ext>
            </a:extLst>
          </p:cNvPr>
          <p:cNvSpPr/>
          <p:nvPr/>
        </p:nvSpPr>
        <p:spPr>
          <a:xfrm>
            <a:off x="6638059" y="3645243"/>
            <a:ext cx="599856" cy="543698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06CA924-1A8C-DF35-5B85-A566CF6CFBA7}"/>
              </a:ext>
            </a:extLst>
          </p:cNvPr>
          <p:cNvSpPr txBox="1"/>
          <p:nvPr/>
        </p:nvSpPr>
        <p:spPr>
          <a:xfrm>
            <a:off x="0" y="6168930"/>
            <a:ext cx="41096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 Gray DI’s PES Workforce Insights Dashboard</a:t>
            </a:r>
          </a:p>
        </p:txBody>
      </p:sp>
    </p:spTree>
    <p:extLst>
      <p:ext uri="{BB962C8B-B14F-4D97-AF65-F5344CB8AC3E}">
        <p14:creationId xmlns:p14="http://schemas.microsoft.com/office/powerpoint/2010/main" val="2968499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3C40E8-BD07-8E0B-ADAA-3E0821A782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</p:spPr>
        <p:txBody>
          <a:bodyPr/>
          <a:lstStyle/>
          <a:p>
            <a:r>
              <a:rPr lang="en-US" dirty="0"/>
              <a:t>July 2026 Fastest-Growing Job Postings Year over Year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004CE93D-0733-D1C6-CBFD-50B73648C4E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In July, Industrial Engineers grew 60% year over year.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6199BE2-F099-EA01-6F37-AF7FFC4D3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0480022"/>
              </p:ext>
            </p:extLst>
          </p:nvPr>
        </p:nvGraphicFramePr>
        <p:xfrm>
          <a:off x="127377" y="2162016"/>
          <a:ext cx="10739405" cy="40069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6A30413B-30FC-2C0D-CE3F-2300FA0E9013}"/>
              </a:ext>
            </a:extLst>
          </p:cNvPr>
          <p:cNvSpPr txBox="1"/>
          <p:nvPr/>
        </p:nvSpPr>
        <p:spPr>
          <a:xfrm>
            <a:off x="9935688" y="6015041"/>
            <a:ext cx="45126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*Minimum 10,000 postings volume</a:t>
            </a:r>
          </a:p>
          <a:p>
            <a:r>
              <a:rPr lang="en-US" sz="1000" dirty="0">
                <a:solidFill>
                  <a:schemeClr val="tx2"/>
                </a:solidFill>
              </a:rPr>
              <a:t>Excludes unskilled labor</a:t>
            </a:r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850B7E6A-6B37-CB79-6824-2B971F291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1190289"/>
              </p:ext>
            </p:extLst>
          </p:nvPr>
        </p:nvGraphicFramePr>
        <p:xfrm>
          <a:off x="9172021" y="3782173"/>
          <a:ext cx="3389523" cy="16247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86008">
                  <a:extLst>
                    <a:ext uri="{9D8B030D-6E8A-4147-A177-3AD203B41FA5}">
                      <a16:colId xmlns:a16="http://schemas.microsoft.com/office/drawing/2014/main" val="469768243"/>
                    </a:ext>
                  </a:extLst>
                </a:gridCol>
                <a:gridCol w="2803515">
                  <a:extLst>
                    <a:ext uri="{9D8B030D-6E8A-4147-A177-3AD203B41FA5}">
                      <a16:colId xmlns:a16="http://schemas.microsoft.com/office/drawing/2014/main" val="197875381"/>
                    </a:ext>
                  </a:extLst>
                </a:gridCol>
              </a:tblGrid>
              <a:tr h="350915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/>
                        <a:t>2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Health</a:t>
                      </a: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71008005"/>
                  </a:ext>
                </a:extLst>
              </a:tr>
              <a:tr h="201099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912177"/>
                  </a:ext>
                </a:extLst>
              </a:tr>
              <a:tr h="32315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Business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3274"/>
                  </a:ext>
                </a:extLst>
              </a:tr>
              <a:tr h="201099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864431"/>
                  </a:ext>
                </a:extLst>
              </a:tr>
              <a:tr h="311034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Tech and Engineering</a:t>
                      </a:r>
                      <a:endParaRPr lang="en-US" sz="16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057362"/>
                  </a:ext>
                </a:extLst>
              </a:tr>
              <a:tr h="201099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b="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sz="16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147962"/>
                  </a:ext>
                </a:extLst>
              </a:tr>
            </a:tbl>
          </a:graphicData>
        </a:graphic>
      </p:graphicFrame>
      <p:sp>
        <p:nvSpPr>
          <p:cNvPr id="3" name="Rectangle 2">
            <a:extLst>
              <a:ext uri="{FF2B5EF4-FFF2-40B4-BE49-F238E27FC236}">
                <a16:creationId xmlns:a16="http://schemas.microsoft.com/office/drawing/2014/main" id="{63CEB58D-E037-5681-8848-16E5DC7D1D40}"/>
              </a:ext>
            </a:extLst>
          </p:cNvPr>
          <p:cNvSpPr/>
          <p:nvPr/>
        </p:nvSpPr>
        <p:spPr>
          <a:xfrm>
            <a:off x="9172021" y="5471503"/>
            <a:ext cx="595434" cy="317059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tx1"/>
                </a:solidFill>
              </a:rPr>
              <a:t>2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1B47AA-418B-8EEF-6484-F545E9AAA66B}"/>
              </a:ext>
            </a:extLst>
          </p:cNvPr>
          <p:cNvSpPr txBox="1"/>
          <p:nvPr/>
        </p:nvSpPr>
        <p:spPr>
          <a:xfrm>
            <a:off x="9767455" y="5439261"/>
            <a:ext cx="19191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Trades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6ABD0D8-3550-6B33-8B20-6A5D8758B7E4}"/>
              </a:ext>
            </a:extLst>
          </p:cNvPr>
          <p:cNvSpPr txBox="1"/>
          <p:nvPr/>
        </p:nvSpPr>
        <p:spPr>
          <a:xfrm>
            <a:off x="0" y="6168930"/>
            <a:ext cx="410966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 Gray DI’s PES Workforce Insights Dashboard</a:t>
            </a:r>
          </a:p>
        </p:txBody>
      </p:sp>
    </p:spTree>
    <p:extLst>
      <p:ext uri="{BB962C8B-B14F-4D97-AF65-F5344CB8AC3E}">
        <p14:creationId xmlns:p14="http://schemas.microsoft.com/office/powerpoint/2010/main" val="336149113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23C40E8-BD07-8E0B-ADAA-3E0821A782F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</p:spPr>
        <p:txBody>
          <a:bodyPr/>
          <a:lstStyle/>
          <a:p>
            <a:r>
              <a:rPr lang="en-US" dirty="0"/>
              <a:t>Which skills are growing in demand in the US?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21F2BDC-E36A-5D85-DE31-1FF55975A94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765141"/>
            <a:ext cx="11277098" cy="338138"/>
          </a:xfrm>
        </p:spPr>
        <p:txBody>
          <a:bodyPr/>
          <a:lstStyle/>
          <a:p>
            <a:r>
              <a:rPr lang="en-US" dirty="0"/>
              <a:t>In July, demand for skills in operations had the greatest year-over-year growth.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E6199BE2-F099-EA01-6F37-AF7FFC4D39C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84174914"/>
              </p:ext>
            </p:extLst>
          </p:nvPr>
        </p:nvGraphicFramePr>
        <p:xfrm>
          <a:off x="692203" y="2188467"/>
          <a:ext cx="10997392" cy="40307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AC9DB01E-506A-44DD-0F9C-0C62DF9361B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909947"/>
              </p:ext>
            </p:extLst>
          </p:nvPr>
        </p:nvGraphicFramePr>
        <p:xfrm>
          <a:off x="8405962" y="3796449"/>
          <a:ext cx="4109663" cy="18705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0512">
                  <a:extLst>
                    <a:ext uri="{9D8B030D-6E8A-4147-A177-3AD203B41FA5}">
                      <a16:colId xmlns:a16="http://schemas.microsoft.com/office/drawing/2014/main" val="469768243"/>
                    </a:ext>
                  </a:extLst>
                </a:gridCol>
                <a:gridCol w="3399151">
                  <a:extLst>
                    <a:ext uri="{9D8B030D-6E8A-4147-A177-3AD203B41FA5}">
                      <a16:colId xmlns:a16="http://schemas.microsoft.com/office/drawing/2014/main" val="197875381"/>
                    </a:ext>
                  </a:extLst>
                </a:gridCol>
              </a:tblGrid>
              <a:tr h="169929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9121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 Business/Operations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32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8644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2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 Software &amp; Tech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10573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b="1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ts val="400"/>
                        </a:lnSpc>
                      </a:pPr>
                      <a:endParaRPr lang="en-US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61479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  Manufacturing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2444393"/>
                  </a:ext>
                </a:extLst>
              </a:tr>
              <a:tr h="158644">
                <a:tc>
                  <a:txBody>
                    <a:bodyPr/>
                    <a:lstStyle/>
                    <a:p>
                      <a:pPr algn="ctr"/>
                      <a:endParaRPr lang="en-US" sz="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79813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F18DB7DC-ECDB-2C27-34E8-BA07B044AD83}"/>
              </a:ext>
            </a:extLst>
          </p:cNvPr>
          <p:cNvSpPr txBox="1"/>
          <p:nvPr/>
        </p:nvSpPr>
        <p:spPr>
          <a:xfrm>
            <a:off x="10207797" y="6100388"/>
            <a:ext cx="4109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* Minimum 20,000 Skills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F25509D-2B0D-8AAF-655D-AD497C502ABA}"/>
              </a:ext>
            </a:extLst>
          </p:cNvPr>
          <p:cNvSpPr/>
          <p:nvPr/>
        </p:nvSpPr>
        <p:spPr>
          <a:xfrm>
            <a:off x="8430347" y="5667159"/>
            <a:ext cx="696474" cy="338554"/>
          </a:xfrm>
          <a:prstGeom prst="rect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2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855EFB-2E52-F876-0DA4-9229CBE62B8E}"/>
              </a:ext>
            </a:extLst>
          </p:cNvPr>
          <p:cNvSpPr txBox="1"/>
          <p:nvPr/>
        </p:nvSpPr>
        <p:spPr>
          <a:xfrm>
            <a:off x="9246845" y="5667159"/>
            <a:ext cx="19950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/>
              <a:t>Compliance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6A6474E-547C-2EC3-D81C-08E1E8557A70}"/>
              </a:ext>
            </a:extLst>
          </p:cNvPr>
          <p:cNvSpPr txBox="1"/>
          <p:nvPr/>
        </p:nvSpPr>
        <p:spPr>
          <a:xfrm>
            <a:off x="0" y="6168930"/>
            <a:ext cx="41096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Source:  Gray DI’s PES Workforce Insights Dashboard</a:t>
            </a:r>
          </a:p>
        </p:txBody>
      </p:sp>
    </p:spTree>
    <p:extLst>
      <p:ext uri="{BB962C8B-B14F-4D97-AF65-F5344CB8AC3E}">
        <p14:creationId xmlns:p14="http://schemas.microsoft.com/office/powerpoint/2010/main" val="155773033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8E0BDC-B126-1B5E-C44F-6C8992D6E2E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Alumni Matching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9A5AB-18E1-B919-63EB-4F6325FA0D3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Employment metrics about your graduates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A2089A2-C402-2D54-9252-1E5AFFCD07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173" y="2372593"/>
            <a:ext cx="4648200" cy="6731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4C4B33E-AFAE-8FA0-DB88-26D7CEB25E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3563" y="3321476"/>
            <a:ext cx="2568769" cy="275804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1B4D32B-9170-46C7-0CA3-847C7A6DFE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80435" y="3321477"/>
            <a:ext cx="2568769" cy="287928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056595B-B602-65EA-3AB5-48D142A45F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97628" y="1264055"/>
            <a:ext cx="3718408" cy="206578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6ED52B-DCCF-AA38-A1A1-2EFA4EDF9D7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884216" y="3552482"/>
            <a:ext cx="5945232" cy="204504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CA435319-BA60-EC7D-FE43-C56B72008750}"/>
              </a:ext>
            </a:extLst>
          </p:cNvPr>
          <p:cNvSpPr txBox="1"/>
          <p:nvPr/>
        </p:nvSpPr>
        <p:spPr>
          <a:xfrm>
            <a:off x="0" y="6200756"/>
            <a:ext cx="25687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Gray DI’s Alumni Outcomes </a:t>
            </a:r>
          </a:p>
        </p:txBody>
      </p:sp>
    </p:spTree>
    <p:extLst>
      <p:ext uri="{BB962C8B-B14F-4D97-AF65-F5344CB8AC3E}">
        <p14:creationId xmlns:p14="http://schemas.microsoft.com/office/powerpoint/2010/main" val="6731571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A9E042D-04EA-58BF-325A-9AB4E6E281B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See data by job order and wages.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14BB92-866B-05F0-490F-C36ACC36100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51D704A-B698-6DBD-F963-9F9E288C838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739" r="19623"/>
          <a:stretch>
            <a:fillRect/>
          </a:stretch>
        </p:blipFill>
        <p:spPr>
          <a:xfrm>
            <a:off x="333633" y="2509561"/>
            <a:ext cx="6720668" cy="300955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46FCCF6-124C-846E-E372-8DA180F0DD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2294" y="2634067"/>
            <a:ext cx="4889706" cy="296345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9098CF6-9B18-FC2A-EFDC-C56FAA06312E}"/>
              </a:ext>
            </a:extLst>
          </p:cNvPr>
          <p:cNvSpPr txBox="1"/>
          <p:nvPr/>
        </p:nvSpPr>
        <p:spPr>
          <a:xfrm>
            <a:off x="0" y="6200756"/>
            <a:ext cx="2568768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Gray DI’s Alumni Outcomes </a:t>
            </a:r>
          </a:p>
        </p:txBody>
      </p:sp>
    </p:spTree>
    <p:extLst>
      <p:ext uri="{BB962C8B-B14F-4D97-AF65-F5344CB8AC3E}">
        <p14:creationId xmlns:p14="http://schemas.microsoft.com/office/powerpoint/2010/main" val="257220004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7ED538-0637-9434-E2CA-C87949011D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37B01E5-FF16-96AF-DD6F-9B924819CB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E78CF6-E8BB-92B0-B552-089CD85D5474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676618-2AF9-8967-47F3-355195C075C7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 blue and white background&#10;&#10;Description automatically generated">
            <a:extLst>
              <a:ext uri="{FF2B5EF4-FFF2-40B4-BE49-F238E27FC236}">
                <a16:creationId xmlns:a16="http://schemas.microsoft.com/office/drawing/2014/main" id="{B17ECE6B-AB32-5382-4674-FC4E65A1B7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94C32C6-1287-8209-322F-EC4A04EA403B}"/>
              </a:ext>
            </a:extLst>
          </p:cNvPr>
          <p:cNvSpPr txBox="1"/>
          <p:nvPr/>
        </p:nvSpPr>
        <p:spPr>
          <a:xfrm>
            <a:off x="919985" y="1260475"/>
            <a:ext cx="85950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Agenda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What Is a Program Evaluation System?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Student Demand Indicators</a:t>
            </a:r>
            <a:endParaRPr lang="en-US" sz="20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Employment: Current Indicators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Program of the Month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Summary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952271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B6E83BE-F625-BA7C-F3FC-EF0AC8F7104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277098" cy="409575"/>
          </a:xfrm>
        </p:spPr>
        <p:txBody>
          <a:bodyPr/>
          <a:lstStyle/>
          <a:p>
            <a:r>
              <a:rPr lang="en-US" sz="2000" dirty="0"/>
              <a:t>Percentile rank your programs for student demand, employment, and competition.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51505625-D400-F6E9-D5C2-96FE87D259F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722459"/>
            <a:ext cx="11277098" cy="338138"/>
          </a:xfrm>
        </p:spPr>
        <p:txBody>
          <a:bodyPr/>
          <a:lstStyle/>
          <a:p>
            <a:r>
              <a:rPr lang="en-US" dirty="0"/>
              <a:t>Let’s look at a Bachelor’s in Cybersecurity.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820E9F23-B281-7C77-BDCE-92859236F9D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-159" b="580"/>
          <a:stretch>
            <a:fillRect/>
          </a:stretch>
        </p:blipFill>
        <p:spPr>
          <a:xfrm>
            <a:off x="552349" y="2113006"/>
            <a:ext cx="11277099" cy="4261350"/>
          </a:xfrm>
          <a:prstGeom prst="rect">
            <a:avLst/>
          </a:prstGeom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97222BDB-6366-8DF9-4CC1-2E787ED9AA4A}"/>
              </a:ext>
            </a:extLst>
          </p:cNvPr>
          <p:cNvSpPr/>
          <p:nvPr/>
        </p:nvSpPr>
        <p:spPr>
          <a:xfrm>
            <a:off x="679621" y="5955957"/>
            <a:ext cx="370703" cy="111211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6260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60AAD2-C970-65C6-2A0E-F1AD767341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0371570-EAB6-8B09-CD8E-0F112B4F6E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sz="2000" dirty="0"/>
              <a:t>Program Evaluation System Overview </a:t>
            </a:r>
          </a:p>
          <a:p>
            <a:endParaRPr lang="en-US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033B1CE-0F24-AF8B-62DA-39B3307431A8}"/>
              </a:ext>
            </a:extLst>
          </p:cNvPr>
          <p:cNvSpPr txBox="1"/>
          <p:nvPr/>
        </p:nvSpPr>
        <p:spPr>
          <a:xfrm rot="18830275">
            <a:off x="4561609" y="2147500"/>
            <a:ext cx="1153391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</p:txBody>
      </p:sp>
      <p:pic>
        <p:nvPicPr>
          <p:cNvPr id="3" name="Picture 2" descr="A diagram of a company&#10;&#10;Description automatically generated">
            <a:extLst>
              <a:ext uri="{FF2B5EF4-FFF2-40B4-BE49-F238E27FC236}">
                <a16:creationId xmlns:a16="http://schemas.microsoft.com/office/drawing/2014/main" id="{7F912681-81B6-43D1-7B88-F53404F0D8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804" y="2057400"/>
            <a:ext cx="4012064" cy="3924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46002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31D1350-5CC0-82DD-710E-D6779F95EB2C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Student Demand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3397E2-825A-F8B2-0AE7-99565F78CAC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5391250" cy="338138"/>
          </a:xfrm>
        </p:spPr>
        <p:txBody>
          <a:bodyPr/>
          <a:lstStyle/>
          <a:p>
            <a:r>
              <a:rPr lang="en-US" dirty="0"/>
              <a:t>Cybersecurity scores in the 98</a:t>
            </a:r>
            <a:r>
              <a:rPr lang="en-US" baseline="30000" dirty="0"/>
              <a:t>th</a:t>
            </a:r>
            <a:r>
              <a:rPr lang="en-US" dirty="0"/>
              <a:t> percentile for Student Demand.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089A849-10A7-68C6-C1C3-1CC37A6C72A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350" y="2569345"/>
            <a:ext cx="5249037" cy="3917833"/>
          </a:xfrm>
        </p:spPr>
        <p:txBody>
          <a:bodyPr/>
          <a:lstStyle/>
          <a:p>
            <a:r>
              <a:rPr lang="en-US" dirty="0"/>
              <a:t>Size metrics are very strong.</a:t>
            </a:r>
          </a:p>
          <a:p>
            <a:pPr lvl="1"/>
            <a:r>
              <a:rPr lang="en-US" dirty="0"/>
              <a:t>Google searches are in the 98</a:t>
            </a:r>
            <a:r>
              <a:rPr lang="en-US" baseline="30000" dirty="0"/>
              <a:t>th </a:t>
            </a:r>
            <a:r>
              <a:rPr lang="en-US" dirty="0"/>
              <a:t>percentile.</a:t>
            </a:r>
          </a:p>
          <a:p>
            <a:pPr lvl="1"/>
            <a:r>
              <a:rPr lang="en-US" dirty="0"/>
              <a:t>New enrollment is in the 98</a:t>
            </a:r>
            <a:r>
              <a:rPr lang="en-US" baseline="30000" dirty="0"/>
              <a:t>th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Online completions are in the 99</a:t>
            </a:r>
            <a:r>
              <a:rPr lang="en-US" baseline="30000" dirty="0"/>
              <a:t>th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Overall completions are in the 98</a:t>
            </a:r>
            <a:r>
              <a:rPr lang="en-US" baseline="30000" dirty="0"/>
              <a:t>th</a:t>
            </a:r>
            <a:r>
              <a:rPr lang="en-US" dirty="0"/>
              <a:t>.</a:t>
            </a:r>
          </a:p>
          <a:p>
            <a:r>
              <a:rPr lang="en-US" dirty="0"/>
              <a:t>Year over year is healthy.</a:t>
            </a:r>
          </a:p>
          <a:p>
            <a:pPr lvl="1"/>
            <a:r>
              <a:rPr lang="en-US" dirty="0"/>
              <a:t>Google rose 32% year over year.</a:t>
            </a:r>
          </a:p>
          <a:p>
            <a:pPr lvl="1"/>
            <a:r>
              <a:rPr lang="en-US" dirty="0"/>
              <a:t>New student enrollment was flat.</a:t>
            </a:r>
          </a:p>
          <a:p>
            <a:pPr lvl="1"/>
            <a:r>
              <a:rPr lang="en-US" dirty="0"/>
              <a:t>Completions rose 31%.</a:t>
            </a:r>
          </a:p>
          <a:p>
            <a:r>
              <a:rPr lang="en-US" dirty="0"/>
              <a:t>International demand is very high.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9E80233A-E695-6154-AF73-51B917054AA4}"/>
              </a:ext>
            </a:extLst>
          </p:cNvPr>
          <p:cNvSpPr/>
          <p:nvPr/>
        </p:nvSpPr>
        <p:spPr>
          <a:xfrm>
            <a:off x="6248402" y="1983498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380B394-162A-A12A-4875-0406CED7CCAC}"/>
              </a:ext>
            </a:extLst>
          </p:cNvPr>
          <p:cNvSpPr txBox="1"/>
          <p:nvPr/>
        </p:nvSpPr>
        <p:spPr>
          <a:xfrm>
            <a:off x="0" y="6140603"/>
            <a:ext cx="679565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Gray DI’s PES Markets</a:t>
            </a:r>
            <a:endParaRPr lang="en-US" sz="1050" i="1" dirty="0">
              <a:solidFill>
                <a:schemeClr val="tx2"/>
              </a:solidFill>
            </a:endParaRPr>
          </a:p>
        </p:txBody>
      </p:sp>
      <p:sp>
        <p:nvSpPr>
          <p:cNvPr id="14" name="Right Arrow 13">
            <a:extLst>
              <a:ext uri="{FF2B5EF4-FFF2-40B4-BE49-F238E27FC236}">
                <a16:creationId xmlns:a16="http://schemas.microsoft.com/office/drawing/2014/main" id="{57BC9FAE-57DE-71FD-4A44-C82C663AE8A6}"/>
              </a:ext>
            </a:extLst>
          </p:cNvPr>
          <p:cNvSpPr/>
          <p:nvPr/>
        </p:nvSpPr>
        <p:spPr>
          <a:xfrm>
            <a:off x="6225400" y="5868823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FD61E04-1CF0-34C9-D697-19CC70EA1F1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868" t="2532" r="2761" b="4685"/>
          <a:stretch>
            <a:fillRect/>
          </a:stretch>
        </p:blipFill>
        <p:spPr>
          <a:xfrm>
            <a:off x="6590415" y="978855"/>
            <a:ext cx="5495089" cy="5299452"/>
          </a:xfrm>
          <a:prstGeom prst="rect">
            <a:avLst/>
          </a:prstGeom>
        </p:spPr>
      </p:pic>
      <p:sp>
        <p:nvSpPr>
          <p:cNvPr id="10" name="Right Arrow 9">
            <a:extLst>
              <a:ext uri="{FF2B5EF4-FFF2-40B4-BE49-F238E27FC236}">
                <a16:creationId xmlns:a16="http://schemas.microsoft.com/office/drawing/2014/main" id="{E989C7CB-AE16-1AC4-A3D6-EDC1378ACBF7}"/>
              </a:ext>
            </a:extLst>
          </p:cNvPr>
          <p:cNvSpPr/>
          <p:nvPr/>
        </p:nvSpPr>
        <p:spPr>
          <a:xfrm>
            <a:off x="6291072" y="4553855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497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633C23A-FE34-659A-3154-8025F6FC5A8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Employment Opportunities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6DB8D3-E5A5-71AB-9334-132D69A134F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49" y="1762177"/>
            <a:ext cx="7492828" cy="338138"/>
          </a:xfrm>
        </p:spPr>
        <p:txBody>
          <a:bodyPr/>
          <a:lstStyle/>
          <a:p>
            <a:r>
              <a:rPr lang="en-US" dirty="0"/>
              <a:t>This program scores in the 94</a:t>
            </a:r>
            <a:r>
              <a:rPr lang="en-US" baseline="30000" dirty="0"/>
              <a:t>th</a:t>
            </a:r>
            <a:r>
              <a:rPr lang="en-US" dirty="0"/>
              <a:t> percentile for Employment.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4C15F2-5A38-688F-3F9F-190C556F81E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348" y="2373854"/>
            <a:ext cx="6813651" cy="3917833"/>
          </a:xfrm>
        </p:spPr>
        <p:txBody>
          <a:bodyPr/>
          <a:lstStyle/>
          <a:p>
            <a:pPr>
              <a:spcAft>
                <a:spcPts val="400"/>
              </a:spcAft>
            </a:pPr>
            <a:r>
              <a:rPr lang="en-US" dirty="0"/>
              <a:t>Entry-level job postings and BLS current employment are healthy: 98</a:t>
            </a:r>
            <a:r>
              <a:rPr lang="en-US" baseline="30000" dirty="0"/>
              <a:t>th</a:t>
            </a:r>
            <a:r>
              <a:rPr lang="en-US" dirty="0"/>
              <a:t> percentile.</a:t>
            </a:r>
          </a:p>
          <a:p>
            <a:pPr>
              <a:spcAft>
                <a:spcPts val="400"/>
              </a:spcAft>
            </a:pPr>
            <a:r>
              <a:rPr lang="en-US" dirty="0"/>
              <a:t>BLS year-over-year growth is low.</a:t>
            </a:r>
          </a:p>
          <a:p>
            <a:pPr lvl="1">
              <a:spcAft>
                <a:spcPts val="400"/>
              </a:spcAft>
            </a:pPr>
            <a:r>
              <a:rPr lang="en-US" dirty="0"/>
              <a:t>Entry-level jobs rose 1% year over year.</a:t>
            </a:r>
          </a:p>
          <a:p>
            <a:pPr lvl="1">
              <a:spcAft>
                <a:spcPts val="400"/>
              </a:spcAft>
            </a:pPr>
            <a:r>
              <a:rPr lang="en-US" dirty="0"/>
              <a:t>They rose an average of 3% over the last three years.</a:t>
            </a:r>
          </a:p>
          <a:p>
            <a:pPr>
              <a:spcAft>
                <a:spcPts val="400"/>
              </a:spcAft>
            </a:pPr>
            <a:r>
              <a:rPr lang="en-US" dirty="0"/>
              <a:t>2.3 job postings per graduate ranks at the 92</a:t>
            </a:r>
            <a:r>
              <a:rPr lang="en-US" baseline="30000" dirty="0"/>
              <a:t>nd</a:t>
            </a:r>
            <a:r>
              <a:rPr lang="en-US" dirty="0"/>
              <a:t> percentile.</a:t>
            </a:r>
          </a:p>
          <a:p>
            <a:pPr>
              <a:spcAft>
                <a:spcPts val="400"/>
              </a:spcAft>
            </a:pPr>
            <a:r>
              <a:rPr lang="en-US" dirty="0"/>
              <a:t>Wages at the bachelor’s level are fair.</a:t>
            </a:r>
          </a:p>
          <a:p>
            <a:pPr lvl="1">
              <a:spcAft>
                <a:spcPts val="400"/>
              </a:spcAft>
            </a:pPr>
            <a:r>
              <a:rPr lang="en-US" dirty="0"/>
              <a:t>Entry-level wages are in the 87</a:t>
            </a:r>
            <a:r>
              <a:rPr lang="en-US" baseline="30000" dirty="0"/>
              <a:t>th</a:t>
            </a:r>
            <a:r>
              <a:rPr lang="en-US" dirty="0"/>
              <a:t> percentile.</a:t>
            </a:r>
          </a:p>
          <a:p>
            <a:pPr lvl="1">
              <a:spcAft>
                <a:spcPts val="400"/>
              </a:spcAft>
            </a:pPr>
            <a:r>
              <a:rPr lang="en-US" dirty="0"/>
              <a:t>Post-entry median with a bachelor’s is in the 66</a:t>
            </a:r>
            <a:r>
              <a:rPr lang="en-US" baseline="30000" dirty="0"/>
              <a:t>th</a:t>
            </a:r>
            <a:r>
              <a:rPr lang="en-US" dirty="0"/>
              <a:t> percentile.</a:t>
            </a:r>
          </a:p>
          <a:p>
            <a:pPr>
              <a:spcAft>
                <a:spcPts val="400"/>
              </a:spcAft>
            </a:pPr>
            <a:r>
              <a:rPr lang="en-US" dirty="0"/>
              <a:t>25% of graduates are underemployed (96</a:t>
            </a:r>
            <a:r>
              <a:rPr lang="en-US" baseline="30000" dirty="0"/>
              <a:t>th</a:t>
            </a:r>
            <a:r>
              <a:rPr lang="en-US" dirty="0"/>
              <a:t> percentile).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F0AAA36-8994-F831-C105-C1059B56B0DB}"/>
              </a:ext>
            </a:extLst>
          </p:cNvPr>
          <p:cNvSpPr txBox="1"/>
          <p:nvPr/>
        </p:nvSpPr>
        <p:spPr>
          <a:xfrm>
            <a:off x="0" y="6199031"/>
            <a:ext cx="3168252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Gray DI’s PES Markets</a:t>
            </a:r>
            <a:endParaRPr lang="en-US" sz="1050" i="1" dirty="0">
              <a:solidFill>
                <a:schemeClr val="tx2"/>
              </a:solidFill>
            </a:endParaRP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A1C130A4-D67B-1BCF-4B23-F9F01251DF02}"/>
              </a:ext>
            </a:extLst>
          </p:cNvPr>
          <p:cNvSpPr/>
          <p:nvPr/>
        </p:nvSpPr>
        <p:spPr>
          <a:xfrm>
            <a:off x="8106596" y="1636171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Arrow 9">
            <a:extLst>
              <a:ext uri="{FF2B5EF4-FFF2-40B4-BE49-F238E27FC236}">
                <a16:creationId xmlns:a16="http://schemas.microsoft.com/office/drawing/2014/main" id="{F3BA3DB3-EF42-21A7-3394-871C498D2E61}"/>
              </a:ext>
            </a:extLst>
          </p:cNvPr>
          <p:cNvSpPr/>
          <p:nvPr/>
        </p:nvSpPr>
        <p:spPr>
          <a:xfrm>
            <a:off x="8137306" y="3571518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E1555936-455C-4A63-583D-7BAB6E2965D1}"/>
              </a:ext>
            </a:extLst>
          </p:cNvPr>
          <p:cNvSpPr/>
          <p:nvPr/>
        </p:nvSpPr>
        <p:spPr>
          <a:xfrm>
            <a:off x="8106596" y="2350744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</a:t>
            </a:r>
          </a:p>
        </p:txBody>
      </p:sp>
      <p:sp>
        <p:nvSpPr>
          <p:cNvPr id="12" name="Right Arrow 11">
            <a:extLst>
              <a:ext uri="{FF2B5EF4-FFF2-40B4-BE49-F238E27FC236}">
                <a16:creationId xmlns:a16="http://schemas.microsoft.com/office/drawing/2014/main" id="{5D4B0AC0-740B-16E4-3329-A2FBEA91CEFA}"/>
              </a:ext>
            </a:extLst>
          </p:cNvPr>
          <p:cNvSpPr/>
          <p:nvPr/>
        </p:nvSpPr>
        <p:spPr>
          <a:xfrm>
            <a:off x="8106596" y="3065317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    </a:t>
            </a:r>
          </a:p>
        </p:txBody>
      </p:sp>
      <p:sp>
        <p:nvSpPr>
          <p:cNvPr id="16" name="Right Arrow 15">
            <a:extLst>
              <a:ext uri="{FF2B5EF4-FFF2-40B4-BE49-F238E27FC236}">
                <a16:creationId xmlns:a16="http://schemas.microsoft.com/office/drawing/2014/main" id="{6997E742-4AA2-90B4-FECE-2D11B95E36A0}"/>
              </a:ext>
            </a:extLst>
          </p:cNvPr>
          <p:cNvSpPr/>
          <p:nvPr/>
        </p:nvSpPr>
        <p:spPr>
          <a:xfrm>
            <a:off x="8106596" y="4841673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5325FEB7-8067-9311-E433-B74F704707A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4690" y="966631"/>
            <a:ext cx="3744579" cy="5349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062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A690390-1999-C3B2-1C6B-8D2A55039CB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Competition for Students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2175B43-F570-C825-27C8-0076E5B388B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5652507" cy="338138"/>
          </a:xfrm>
        </p:spPr>
        <p:txBody>
          <a:bodyPr/>
          <a:lstStyle/>
          <a:p>
            <a:r>
              <a:rPr lang="en-US" dirty="0"/>
              <a:t>This program scores in the 78</a:t>
            </a:r>
            <a:r>
              <a:rPr lang="en-US" baseline="30000" dirty="0"/>
              <a:t>th</a:t>
            </a:r>
            <a:r>
              <a:rPr lang="en-US" dirty="0"/>
              <a:t> percentile for competitive intensity.  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7A5B79-19DC-3083-5CB8-C835D315E2C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52351" y="2663328"/>
            <a:ext cx="5282007" cy="3454093"/>
          </a:xfrm>
        </p:spPr>
        <p:txBody>
          <a:bodyPr/>
          <a:lstStyle/>
          <a:p>
            <a:r>
              <a:rPr lang="en-US" dirty="0"/>
              <a:t>254 colleges offer this program.</a:t>
            </a:r>
          </a:p>
          <a:p>
            <a:pPr lvl="1"/>
            <a:r>
              <a:rPr lang="en-US" dirty="0"/>
              <a:t>In 2024, 28 additional campuses had completions.</a:t>
            </a:r>
          </a:p>
          <a:p>
            <a:pPr lvl="1"/>
            <a:r>
              <a:rPr lang="en-US" dirty="0"/>
              <a:t>Only 5% of programs are offered by more institutions.</a:t>
            </a:r>
          </a:p>
          <a:p>
            <a:r>
              <a:rPr lang="en-US" dirty="0"/>
              <a:t>Median program size is average (71</a:t>
            </a:r>
            <a:r>
              <a:rPr lang="en-US" baseline="30000" dirty="0"/>
              <a:t>st </a:t>
            </a:r>
            <a:r>
              <a:rPr lang="en-US" dirty="0"/>
              <a:t>percentile).  It grew a bit year over year.</a:t>
            </a:r>
          </a:p>
          <a:p>
            <a:r>
              <a:rPr lang="en-US" dirty="0"/>
              <a:t>Marketing costs are high.</a:t>
            </a:r>
          </a:p>
          <a:p>
            <a:r>
              <a:rPr lang="en-US" dirty="0"/>
              <a:t>32% of institutions offer this program online.</a:t>
            </a:r>
          </a:p>
          <a:p>
            <a:r>
              <a:rPr lang="en-US" dirty="0"/>
              <a:t>55% of completions are online.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354A82C-CE17-380C-1761-BAC5EF779809}"/>
              </a:ext>
            </a:extLst>
          </p:cNvPr>
          <p:cNvSpPr txBox="1"/>
          <p:nvPr/>
        </p:nvSpPr>
        <p:spPr>
          <a:xfrm>
            <a:off x="166619" y="6117421"/>
            <a:ext cx="6795655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>
                <a:solidFill>
                  <a:schemeClr val="tx2"/>
                </a:solidFill>
              </a:rPr>
              <a:t>Source: Gray DI’s PES Markets</a:t>
            </a:r>
            <a:endParaRPr lang="en-US" sz="1050" i="1" dirty="0">
              <a:solidFill>
                <a:schemeClr val="tx2"/>
              </a:solidFill>
            </a:endParaRPr>
          </a:p>
        </p:txBody>
      </p:sp>
      <p:sp>
        <p:nvSpPr>
          <p:cNvPr id="7" name="Right Arrow 6">
            <a:extLst>
              <a:ext uri="{FF2B5EF4-FFF2-40B4-BE49-F238E27FC236}">
                <a16:creationId xmlns:a16="http://schemas.microsoft.com/office/drawing/2014/main" id="{3CFC0EA3-21EB-7D38-15B9-374AA1C60C9B}"/>
              </a:ext>
            </a:extLst>
          </p:cNvPr>
          <p:cNvSpPr/>
          <p:nvPr/>
        </p:nvSpPr>
        <p:spPr>
          <a:xfrm>
            <a:off x="6628939" y="3112502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ight Arrow 7">
            <a:extLst>
              <a:ext uri="{FF2B5EF4-FFF2-40B4-BE49-F238E27FC236}">
                <a16:creationId xmlns:a16="http://schemas.microsoft.com/office/drawing/2014/main" id="{0BAF8990-DF3C-8279-7D6B-2A69E612032D}"/>
              </a:ext>
            </a:extLst>
          </p:cNvPr>
          <p:cNvSpPr/>
          <p:nvPr/>
        </p:nvSpPr>
        <p:spPr>
          <a:xfrm>
            <a:off x="6628939" y="2152567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Right Arrow 10">
            <a:extLst>
              <a:ext uri="{FF2B5EF4-FFF2-40B4-BE49-F238E27FC236}">
                <a16:creationId xmlns:a16="http://schemas.microsoft.com/office/drawing/2014/main" id="{4CC596E5-23DA-EF9D-4D36-F6BBF4A5FF34}"/>
              </a:ext>
            </a:extLst>
          </p:cNvPr>
          <p:cNvSpPr/>
          <p:nvPr/>
        </p:nvSpPr>
        <p:spPr>
          <a:xfrm>
            <a:off x="6628939" y="4323708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ight Arrow 12">
            <a:extLst>
              <a:ext uri="{FF2B5EF4-FFF2-40B4-BE49-F238E27FC236}">
                <a16:creationId xmlns:a16="http://schemas.microsoft.com/office/drawing/2014/main" id="{C70F03D9-BF84-4562-BCEF-1B82742582F9}"/>
              </a:ext>
            </a:extLst>
          </p:cNvPr>
          <p:cNvSpPr/>
          <p:nvPr/>
        </p:nvSpPr>
        <p:spPr>
          <a:xfrm>
            <a:off x="6628341" y="4985330"/>
            <a:ext cx="256674" cy="192505"/>
          </a:xfrm>
          <a:prstGeom prst="rightArrow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A8B73CB-9B58-3FB1-7442-9DD9712D69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21356" y="1153926"/>
            <a:ext cx="5061213" cy="4897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36683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86C1C0-DFE3-C6D1-93E8-305940ECBD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"/>
            <a:ext cx="12307330" cy="7056203"/>
          </a:xfrm>
          <a:prstGeom prst="rect">
            <a:avLst/>
          </a:prstGeom>
        </p:spPr>
      </p:pic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7E4C5F09-3BA6-77C1-16CF-C7AC9E432930}"/>
              </a:ext>
            </a:extLst>
          </p:cNvPr>
          <p:cNvSpPr/>
          <p:nvPr/>
        </p:nvSpPr>
        <p:spPr>
          <a:xfrm>
            <a:off x="99152" y="374573"/>
            <a:ext cx="3855903" cy="46270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>
            <a:extLst>
              <a:ext uri="{FF2B5EF4-FFF2-40B4-BE49-F238E27FC236}">
                <a16:creationId xmlns:a16="http://schemas.microsoft.com/office/drawing/2014/main" id="{4A1EBF30-6E16-077F-4BA8-43C975822D0B}"/>
              </a:ext>
            </a:extLst>
          </p:cNvPr>
          <p:cNvSpPr/>
          <p:nvPr/>
        </p:nvSpPr>
        <p:spPr>
          <a:xfrm>
            <a:off x="99152" y="5065923"/>
            <a:ext cx="3855903" cy="462709"/>
          </a:xfrm>
          <a:prstGeom prst="roundRect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9329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9D4672-A5BF-3A2D-4E35-39778F032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4FCD9E52-C294-46F6-73FC-8786C228AB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CFDC0F4-39C9-E0ED-A83E-6880258CA8DC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67F8A4-15A3-8667-787C-48CC4E68FC97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 blue and white background&#10;&#10;Description automatically generated">
            <a:extLst>
              <a:ext uri="{FF2B5EF4-FFF2-40B4-BE49-F238E27FC236}">
                <a16:creationId xmlns:a16="http://schemas.microsoft.com/office/drawing/2014/main" id="{E0611DC6-E966-E33A-DA88-596D1CEA5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66A3704-8B6D-4A35-E5CD-AE7093B8AA0B}"/>
              </a:ext>
            </a:extLst>
          </p:cNvPr>
          <p:cNvSpPr txBox="1"/>
          <p:nvPr/>
        </p:nvSpPr>
        <p:spPr>
          <a:xfrm>
            <a:off x="919985" y="1260475"/>
            <a:ext cx="85950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Agenda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What Is a Program Evaluation System?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Student Demand Indicators</a:t>
            </a:r>
            <a:endParaRPr lang="en-US" sz="2000" b="1" dirty="0">
              <a:solidFill>
                <a:schemeClr val="tx2">
                  <a:lumMod val="40000"/>
                  <a:lumOff val="6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Employment:  Current Indicators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Program of the Month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Summary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56007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3FEF847-F602-0B19-4B32-389AA658735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62553" y="1092009"/>
            <a:ext cx="11466895" cy="409575"/>
          </a:xfrm>
        </p:spPr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00A12C3-7447-C003-EBDE-44422AC3FB41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62553" y="1501584"/>
            <a:ext cx="11945988" cy="3917833"/>
          </a:xfrm>
        </p:spPr>
        <p:txBody>
          <a:bodyPr/>
          <a:lstStyle/>
          <a:p>
            <a:r>
              <a:rPr lang="en-US" dirty="0"/>
              <a:t>In July 2026, Google searches for academic programs fell 36% year over year, slightly more than in prior months.</a:t>
            </a:r>
          </a:p>
          <a:p>
            <a:pPr lvl="1"/>
            <a:r>
              <a:rPr lang="en-US" dirty="0"/>
              <a:t>Drafting and Design Tech grew the most in searches at the associate and certificate levels.</a:t>
            </a:r>
          </a:p>
          <a:p>
            <a:pPr lvl="1"/>
            <a:r>
              <a:rPr lang="en-US" dirty="0"/>
              <a:t>Computer Programming grew the most at the bachelor’s and above levels.</a:t>
            </a:r>
          </a:p>
          <a:p>
            <a:pPr lvl="1"/>
            <a:endParaRPr lang="en-US" dirty="0"/>
          </a:p>
          <a:p>
            <a:r>
              <a:rPr lang="en-US" dirty="0"/>
              <a:t>In Spring 2026, new enrollment was flat to down across award levels.</a:t>
            </a:r>
          </a:p>
          <a:p>
            <a:pPr lvl="1"/>
            <a:r>
              <a:rPr lang="en-US" dirty="0"/>
              <a:t>Associate and Below:  Building Construction/Site </a:t>
            </a:r>
            <a:r>
              <a:rPr lang="en-US" dirty="0" err="1"/>
              <a:t>Mgmt</a:t>
            </a:r>
            <a:r>
              <a:rPr lang="en-US" dirty="0"/>
              <a:t> had the highest year-over-year growth.</a:t>
            </a:r>
          </a:p>
          <a:p>
            <a:pPr lvl="1"/>
            <a:r>
              <a:rPr lang="en-US" dirty="0"/>
              <a:t>Bachelor’s:  Supply Chain grew the most.</a:t>
            </a:r>
          </a:p>
          <a:p>
            <a:pPr lvl="1"/>
            <a:r>
              <a:rPr lang="en-US" dirty="0"/>
              <a:t>Graduate:  Artificial Intelligence had the highest growth. </a:t>
            </a:r>
          </a:p>
          <a:p>
            <a:pPr lvl="1"/>
            <a:endParaRPr lang="en-US" dirty="0"/>
          </a:p>
          <a:p>
            <a:r>
              <a:rPr lang="en-US" dirty="0"/>
              <a:t>In July 2026, US job postings fell 3% year-over-year.</a:t>
            </a:r>
          </a:p>
          <a:p>
            <a:pPr lvl="1"/>
            <a:r>
              <a:rPr lang="en-US" dirty="0"/>
              <a:t>Industrial Engineers was the fastest-growing occupation.</a:t>
            </a:r>
          </a:p>
          <a:p>
            <a:pPr lvl="1"/>
            <a:r>
              <a:rPr lang="en-US" dirty="0"/>
              <a:t>Skills in business, software, manufacturing, and compliance are in growing demand.</a:t>
            </a:r>
          </a:p>
          <a:p>
            <a:pPr lvl="1"/>
            <a:endParaRPr lang="en-US" dirty="0"/>
          </a:p>
          <a:p>
            <a:r>
              <a:rPr lang="en-US" dirty="0"/>
              <a:t>Student demand and employment for a Bachelor’s in Cybersecurity are strong.</a:t>
            </a:r>
          </a:p>
          <a:p>
            <a:pPr lvl="1"/>
            <a:r>
              <a:rPr lang="en-US" dirty="0"/>
              <a:t>However, this program is competitive.</a:t>
            </a:r>
          </a:p>
        </p:txBody>
      </p:sp>
    </p:spTree>
    <p:extLst>
      <p:ext uri="{BB962C8B-B14F-4D97-AF65-F5344CB8AC3E}">
        <p14:creationId xmlns:p14="http://schemas.microsoft.com/office/powerpoint/2010/main" val="26608316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A close-up of a keyboard&#10;&#10;AI-generated content may be incorrect.">
            <a:extLst>
              <a:ext uri="{FF2B5EF4-FFF2-40B4-BE49-F238E27FC236}">
                <a16:creationId xmlns:a16="http://schemas.microsoft.com/office/drawing/2014/main" id="{5C3CE1A8-3F4F-C73F-AC04-C4365B57CCC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55" t="-403" r="31801" b="55923"/>
          <a:stretch>
            <a:fillRect/>
          </a:stretch>
        </p:blipFill>
        <p:spPr>
          <a:xfrm>
            <a:off x="3083543" y="2724117"/>
            <a:ext cx="5184698" cy="3364054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39517AE-382E-B433-5E04-59C0857A6CB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Next Month’s Webinar</a:t>
            </a:r>
          </a:p>
        </p:txBody>
      </p:sp>
      <p:sp>
        <p:nvSpPr>
          <p:cNvPr id="14" name="Text Placeholder 7">
            <a:extLst>
              <a:ext uri="{FF2B5EF4-FFF2-40B4-BE49-F238E27FC236}">
                <a16:creationId xmlns:a16="http://schemas.microsoft.com/office/drawing/2014/main" id="{97B95628-D59F-2142-7AD0-74C7CA2227D5}"/>
              </a:ext>
            </a:extLst>
          </p:cNvPr>
          <p:cNvSpPr txBox="1">
            <a:spLocks/>
          </p:cNvSpPr>
          <p:nvPr/>
        </p:nvSpPr>
        <p:spPr>
          <a:xfrm>
            <a:off x="3461738" y="2515137"/>
            <a:ext cx="4420912" cy="338138"/>
          </a:xfrm>
          <a:prstGeom prst="rect">
            <a:avLst/>
          </a:prstGeom>
        </p:spPr>
        <p:txBody>
          <a:bodyPr anchor="t"/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Arial Nova" panose="020B0504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dirty="0"/>
              <a:t>September Demand Trends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A50D00A-8955-3F2B-8A89-08F20E3E3770}"/>
              </a:ext>
            </a:extLst>
          </p:cNvPr>
          <p:cNvSpPr txBox="1"/>
          <p:nvPr/>
        </p:nvSpPr>
        <p:spPr>
          <a:xfrm>
            <a:off x="3178969" y="1805526"/>
            <a:ext cx="4917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accent5"/>
                </a:solidFill>
              </a:rPr>
              <a:t>September 24</a:t>
            </a:r>
            <a:r>
              <a:rPr lang="en-US" b="1" baseline="30000" dirty="0">
                <a:solidFill>
                  <a:schemeClr val="accent5"/>
                </a:solidFill>
              </a:rPr>
              <a:t>th</a:t>
            </a:r>
          </a:p>
          <a:p>
            <a:pPr algn="ctr"/>
            <a:r>
              <a:rPr lang="en-US" b="1" dirty="0">
                <a:solidFill>
                  <a:schemeClr val="accent5"/>
                </a:solidFill>
              </a:rPr>
              <a:t>2 PM ET</a:t>
            </a:r>
            <a:endParaRPr lang="en-US" sz="2000" b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904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25E50B-C950-2617-F7CA-B09AA9CEEE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236BA89-A46A-1B13-66E7-13A0B6A0F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96FFA4-443C-14F0-A0EA-038CA6C3E6BD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9A2E8BE-634B-1EA2-762B-F622E57B56C5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 blue and white background&#10;&#10;Description automatically generated">
            <a:extLst>
              <a:ext uri="{FF2B5EF4-FFF2-40B4-BE49-F238E27FC236}">
                <a16:creationId xmlns:a16="http://schemas.microsoft.com/office/drawing/2014/main" id="{EABBE430-FD2D-7B00-C028-9E3345073C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BE918FC-6D76-230A-2F8A-9083CB480C13}"/>
              </a:ext>
            </a:extLst>
          </p:cNvPr>
          <p:cNvSpPr txBox="1"/>
          <p:nvPr/>
        </p:nvSpPr>
        <p:spPr>
          <a:xfrm>
            <a:off x="919986" y="1260475"/>
            <a:ext cx="75073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Agenda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What Is a Program Evaluation System?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Student Demand Indicators: Google Keywords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Employment: Current Indicators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Program of the Month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Summary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3998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E8AEB29-D96D-B8DB-87CE-02794F3CB46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16792693"/>
              </p:ext>
            </p:extLst>
          </p:nvPr>
        </p:nvGraphicFramePr>
        <p:xfrm>
          <a:off x="1397000" y="2277808"/>
          <a:ext cx="9398000" cy="3985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A9D6A93-314E-9243-9788-044E3DC0219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Google Search Trends:  Programs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4B98441-3BF6-D64A-B4DE-137D53B5535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11520380" cy="338138"/>
          </a:xfrm>
        </p:spPr>
        <p:txBody>
          <a:bodyPr/>
          <a:lstStyle/>
          <a:p>
            <a:r>
              <a:rPr lang="en-US" dirty="0"/>
              <a:t>Gray DI tracks searches for over 900 programs, which represent 90% of all US completions.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042429A-CF5D-4341-BB9E-D91F7C17CD42}"/>
              </a:ext>
            </a:extLst>
          </p:cNvPr>
          <p:cNvSpPr txBox="1"/>
          <p:nvPr/>
        </p:nvSpPr>
        <p:spPr>
          <a:xfrm>
            <a:off x="-61827" y="6208696"/>
            <a:ext cx="36800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Source:  Gray DI’s PES Keyword Search Dashboard</a:t>
            </a:r>
          </a:p>
        </p:txBody>
      </p:sp>
      <p:pic>
        <p:nvPicPr>
          <p:cNvPr id="10" name="Google Shape;270;p14">
            <a:extLst>
              <a:ext uri="{FF2B5EF4-FFF2-40B4-BE49-F238E27FC236}">
                <a16:creationId xmlns:a16="http://schemas.microsoft.com/office/drawing/2014/main" id="{6955BA9D-4510-294D-A2A6-0D01492A749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t="23498" r="3643" b="24066"/>
          <a:stretch/>
        </p:blipFill>
        <p:spPr>
          <a:xfrm>
            <a:off x="10036504" y="2471862"/>
            <a:ext cx="1046142" cy="37931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86EBA38B-DE38-0FD9-B555-8714377BED63}"/>
              </a:ext>
            </a:extLst>
          </p:cNvPr>
          <p:cNvCxnSpPr>
            <a:cxnSpLocks/>
          </p:cNvCxnSpPr>
          <p:nvPr/>
        </p:nvCxnSpPr>
        <p:spPr>
          <a:xfrm>
            <a:off x="5978973" y="2945971"/>
            <a:ext cx="713071" cy="8596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F141AF6B-3620-4052-0181-3CF7E33E7DBA}"/>
              </a:ext>
            </a:extLst>
          </p:cNvPr>
          <p:cNvCxnSpPr>
            <a:cxnSpLocks/>
          </p:cNvCxnSpPr>
          <p:nvPr/>
        </p:nvCxnSpPr>
        <p:spPr>
          <a:xfrm>
            <a:off x="6695810" y="2958328"/>
            <a:ext cx="211617" cy="103290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0C9D982-837F-A991-48F7-3186D61F3C03}"/>
              </a:ext>
            </a:extLst>
          </p:cNvPr>
          <p:cNvCxnSpPr>
            <a:cxnSpLocks/>
          </p:cNvCxnSpPr>
          <p:nvPr/>
        </p:nvCxnSpPr>
        <p:spPr>
          <a:xfrm flipH="1">
            <a:off x="7083670" y="2958328"/>
            <a:ext cx="320058" cy="171931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345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AC00CD-801A-4DF8-A769-8D3E02C75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CC066AA7-8F33-987B-32AC-614D14C6985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3710252"/>
              </p:ext>
            </p:extLst>
          </p:nvPr>
        </p:nvGraphicFramePr>
        <p:xfrm>
          <a:off x="1397000" y="2277808"/>
          <a:ext cx="9398000" cy="39857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D729AC1-2833-20EA-C8AF-614480B692F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Google Search Trends:  Programs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75830C7-4AA7-49FD-9648-C2ECFE31A1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814429"/>
            <a:ext cx="11520380" cy="338138"/>
          </a:xfrm>
        </p:spPr>
        <p:txBody>
          <a:bodyPr/>
          <a:lstStyle/>
          <a:p>
            <a:r>
              <a:rPr lang="en-US" dirty="0"/>
              <a:t>Since January, monthly year-over-year growth has been, on average, –31%.</a:t>
            </a:r>
          </a:p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3FFE31E-CAAB-3ACD-617E-E8338BB2B1DC}"/>
              </a:ext>
            </a:extLst>
          </p:cNvPr>
          <p:cNvSpPr txBox="1"/>
          <p:nvPr/>
        </p:nvSpPr>
        <p:spPr>
          <a:xfrm>
            <a:off x="-61827" y="6208696"/>
            <a:ext cx="36800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Source:  Gray DI’s PES Keyword Search Dashboard</a:t>
            </a:r>
          </a:p>
        </p:txBody>
      </p:sp>
      <p:pic>
        <p:nvPicPr>
          <p:cNvPr id="10" name="Google Shape;270;p14">
            <a:extLst>
              <a:ext uri="{FF2B5EF4-FFF2-40B4-BE49-F238E27FC236}">
                <a16:creationId xmlns:a16="http://schemas.microsoft.com/office/drawing/2014/main" id="{36B6A71D-F473-EBAB-9095-DF85323B21A8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3498" r="3643" b="24066"/>
          <a:stretch/>
        </p:blipFill>
        <p:spPr>
          <a:xfrm>
            <a:off x="10036504" y="2471862"/>
            <a:ext cx="1046142" cy="37931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271;p14">
            <a:extLst>
              <a:ext uri="{FF2B5EF4-FFF2-40B4-BE49-F238E27FC236}">
                <a16:creationId xmlns:a16="http://schemas.microsoft.com/office/drawing/2014/main" id="{A5B70147-D3B7-979C-FD23-0B2C2323A4FA}"/>
              </a:ext>
            </a:extLst>
          </p:cNvPr>
          <p:cNvSpPr txBox="1"/>
          <p:nvPr/>
        </p:nvSpPr>
        <p:spPr>
          <a:xfrm>
            <a:off x="6521344" y="3344859"/>
            <a:ext cx="883225" cy="359997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>
                <a:solidFill>
                  <a:srgbClr val="FFFFFF"/>
                </a:solidFill>
                <a:latin typeface="Arial" panose="020B0604020202020204" pitchFamily="34" charset="0"/>
                <a:ea typeface="Georgia"/>
                <a:cs typeface="Arial" panose="020B0604020202020204" pitchFamily="34" charset="0"/>
                <a:sym typeface="Georgia"/>
              </a:rPr>
              <a:t>-36% YoY</a:t>
            </a:r>
            <a:endParaRPr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A8D248DF-C334-91B5-6D7A-43781A71E627}"/>
              </a:ext>
            </a:extLst>
          </p:cNvPr>
          <p:cNvSpPr/>
          <p:nvPr/>
        </p:nvSpPr>
        <p:spPr>
          <a:xfrm>
            <a:off x="6688637" y="3896199"/>
            <a:ext cx="548640" cy="997077"/>
          </a:xfrm>
          <a:prstGeom prst="ellipse">
            <a:avLst/>
          </a:prstGeom>
          <a:noFill/>
          <a:ln w="190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56446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50C131-CEF4-2249-5807-2B91EC228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ontent Placeholder 8">
            <a:extLst>
              <a:ext uri="{FF2B5EF4-FFF2-40B4-BE49-F238E27FC236}">
                <a16:creationId xmlns:a16="http://schemas.microsoft.com/office/drawing/2014/main" id="{9E331443-7A53-0262-AA7E-D76E2691E8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4612910"/>
              </p:ext>
            </p:extLst>
          </p:nvPr>
        </p:nvGraphicFramePr>
        <p:xfrm>
          <a:off x="1355073" y="2310715"/>
          <a:ext cx="10499076" cy="37746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E12992C-3106-790C-3259-6121F79BFA7F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639650" cy="409575"/>
          </a:xfrm>
        </p:spPr>
        <p:txBody>
          <a:bodyPr/>
          <a:lstStyle/>
          <a:p>
            <a:r>
              <a:rPr lang="en-US" dirty="0"/>
              <a:t>Fastest–Growing US Search Volumes (Associate and Certificate Levels)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35E17C-236D-65B0-336A-13FAD8AFC80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668177"/>
            <a:ext cx="11639650" cy="409574"/>
          </a:xfrm>
        </p:spPr>
        <p:txBody>
          <a:bodyPr/>
          <a:lstStyle/>
          <a:p>
            <a:r>
              <a:rPr lang="en-US" dirty="0"/>
              <a:t>Drafting and Design Tech continues to dominate program keyword searches.</a:t>
            </a:r>
          </a:p>
        </p:txBody>
      </p:sp>
      <p:pic>
        <p:nvPicPr>
          <p:cNvPr id="26" name="Google Shape;270;p14">
            <a:extLst>
              <a:ext uri="{FF2B5EF4-FFF2-40B4-BE49-F238E27FC236}">
                <a16:creationId xmlns:a16="http://schemas.microsoft.com/office/drawing/2014/main" id="{2C1ADD3B-EC95-57B8-3250-77862456417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3498" r="3643" b="24066"/>
          <a:stretch/>
        </p:blipFill>
        <p:spPr>
          <a:xfrm>
            <a:off x="10371529" y="1692905"/>
            <a:ext cx="1046142" cy="37931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EA80B2-E388-8D01-6DA5-859DDB74E267}"/>
              </a:ext>
            </a:extLst>
          </p:cNvPr>
          <p:cNvSpPr txBox="1"/>
          <p:nvPr/>
        </p:nvSpPr>
        <p:spPr>
          <a:xfrm>
            <a:off x="9578444" y="6006360"/>
            <a:ext cx="2632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*Minimum searches July 2025: 10,000</a:t>
            </a:r>
          </a:p>
          <a:p>
            <a:r>
              <a:rPr lang="en-US" sz="1000" dirty="0">
                <a:solidFill>
                  <a:schemeClr val="tx2"/>
                </a:solidFill>
              </a:rPr>
              <a:t>Excludes CIP codes ending in 99, “Other”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9D09C06-9797-8702-BF79-9528812EEAE4}"/>
              </a:ext>
            </a:extLst>
          </p:cNvPr>
          <p:cNvSpPr txBox="1"/>
          <p:nvPr/>
        </p:nvSpPr>
        <p:spPr>
          <a:xfrm>
            <a:off x="3504874" y="2310715"/>
            <a:ext cx="518225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Fastest-Growing Google Searches*</a:t>
            </a:r>
          </a:p>
          <a:p>
            <a:pPr algn="ctr"/>
            <a:r>
              <a:rPr lang="en-US" sz="1600" b="1" dirty="0"/>
              <a:t>Associate and Certificates</a:t>
            </a:r>
          </a:p>
          <a:p>
            <a:pPr algn="ctr"/>
            <a:r>
              <a:rPr lang="en-US" sz="1400" dirty="0"/>
              <a:t>July Year over Year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7304A6-412F-FF8C-6BE0-19EF6C622DBA}"/>
              </a:ext>
            </a:extLst>
          </p:cNvPr>
          <p:cNvSpPr txBox="1"/>
          <p:nvPr/>
        </p:nvSpPr>
        <p:spPr>
          <a:xfrm>
            <a:off x="-57586" y="6208696"/>
            <a:ext cx="36800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Source:  Gray DI’s PES Keyword Search Dashboard</a:t>
            </a:r>
          </a:p>
        </p:txBody>
      </p:sp>
    </p:spTree>
    <p:extLst>
      <p:ext uri="{BB962C8B-B14F-4D97-AF65-F5344CB8AC3E}">
        <p14:creationId xmlns:p14="http://schemas.microsoft.com/office/powerpoint/2010/main" val="9360839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88B869-307F-E394-B31E-1D217C48DA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" name="Content Placeholder 8">
            <a:extLst>
              <a:ext uri="{FF2B5EF4-FFF2-40B4-BE49-F238E27FC236}">
                <a16:creationId xmlns:a16="http://schemas.microsoft.com/office/drawing/2014/main" id="{B70C0374-30C8-4E46-F5EF-C68F7A539A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010208"/>
              </p:ext>
            </p:extLst>
          </p:nvPr>
        </p:nvGraphicFramePr>
        <p:xfrm>
          <a:off x="1357269" y="2077751"/>
          <a:ext cx="7696790" cy="417539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11A80C6-1337-6056-09ED-80E42E1270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2350" y="1260475"/>
            <a:ext cx="11639650" cy="409575"/>
          </a:xfrm>
        </p:spPr>
        <p:txBody>
          <a:bodyPr/>
          <a:lstStyle/>
          <a:p>
            <a:r>
              <a:rPr lang="en-US" dirty="0"/>
              <a:t>Fastest–Growing US Search Volumes (Bachelor’s and Above Levels)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935AB23-DC78-243D-E3A8-1277C7EF17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52350" y="1668177"/>
            <a:ext cx="11639650" cy="409574"/>
          </a:xfrm>
        </p:spPr>
        <p:txBody>
          <a:bodyPr/>
          <a:lstStyle/>
          <a:p>
            <a:r>
              <a:rPr lang="en-US" dirty="0"/>
              <a:t>Computer Programming grew 136% year over year.</a:t>
            </a:r>
          </a:p>
        </p:txBody>
      </p:sp>
      <p:pic>
        <p:nvPicPr>
          <p:cNvPr id="26" name="Google Shape;270;p14">
            <a:extLst>
              <a:ext uri="{FF2B5EF4-FFF2-40B4-BE49-F238E27FC236}">
                <a16:creationId xmlns:a16="http://schemas.microsoft.com/office/drawing/2014/main" id="{958ACE98-C44E-770E-7377-9E250D088F0C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23498" r="3643" b="24066"/>
          <a:stretch/>
        </p:blipFill>
        <p:spPr>
          <a:xfrm>
            <a:off x="10148665" y="1691450"/>
            <a:ext cx="1046142" cy="37931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52D62687-A60F-67B6-C0D8-E80E7B0D19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6950971"/>
              </p:ext>
            </p:extLst>
          </p:nvPr>
        </p:nvGraphicFramePr>
        <p:xfrm>
          <a:off x="8563233" y="4005700"/>
          <a:ext cx="3484810" cy="16883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0735">
                  <a:extLst>
                    <a:ext uri="{9D8B030D-6E8A-4147-A177-3AD203B41FA5}">
                      <a16:colId xmlns:a16="http://schemas.microsoft.com/office/drawing/2014/main" val="469768243"/>
                    </a:ext>
                  </a:extLst>
                </a:gridCol>
                <a:gridCol w="2274075">
                  <a:extLst>
                    <a:ext uri="{9D8B030D-6E8A-4147-A177-3AD203B41FA5}">
                      <a16:colId xmlns:a16="http://schemas.microsoft.com/office/drawing/2014/main" val="197875381"/>
                    </a:ext>
                  </a:extLst>
                </a:gridCol>
              </a:tblGrid>
              <a:tr h="339277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/>
                        <a:t>4</a:t>
                      </a:r>
                    </a:p>
                  </a:txBody>
                  <a:tcPr>
                    <a:solidFill>
                      <a:srgbClr val="2ABFD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 Arts and Humanities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9903376"/>
                  </a:ext>
                </a:extLst>
              </a:tr>
              <a:tr h="132808"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35938202"/>
                  </a:ext>
                </a:extLst>
              </a:tr>
              <a:tr h="33927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Health-Related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        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067731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endParaRPr lang="en-US" sz="5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5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0685851"/>
                  </a:ext>
                </a:extLst>
              </a:tr>
              <a:tr h="339277">
                <a:tc>
                  <a:txBody>
                    <a:bodyPr/>
                    <a:lstStyle/>
                    <a:p>
                      <a:pPr algn="ctr"/>
                      <a:r>
                        <a:rPr lang="en-US" sz="1600" b="1" dirty="0">
                          <a:solidFill>
                            <a:schemeClr val="bg1"/>
                          </a:solidFill>
                        </a:rPr>
                        <a:t>3</a:t>
                      </a: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</a:rPr>
                        <a:t>Other    </a:t>
                      </a:r>
                      <a:r>
                        <a:rPr lang="en-US" sz="1600" dirty="0">
                          <a:solidFill>
                            <a:schemeClr val="tx1"/>
                          </a:solidFill>
                        </a:rPr>
                        <a:t>           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6327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ts val="400"/>
                        </a:lnSpc>
                      </a:pPr>
                      <a:endParaRPr lang="en-US" sz="5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500" baseline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81379926"/>
                  </a:ext>
                </a:extLst>
              </a:tr>
              <a:tr h="121658">
                <a:tc>
                  <a:txBody>
                    <a:bodyPr/>
                    <a:lstStyle/>
                    <a:p>
                      <a:endParaRPr lang="en-US" sz="500" dirty="0"/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5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18328165"/>
                  </a:ext>
                </a:extLst>
              </a:tr>
            </a:tbl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1E2C5D23-D056-3699-4D84-FE4F5403E9A4}"/>
              </a:ext>
            </a:extLst>
          </p:cNvPr>
          <p:cNvSpPr txBox="1"/>
          <p:nvPr/>
        </p:nvSpPr>
        <p:spPr>
          <a:xfrm>
            <a:off x="9578444" y="6006360"/>
            <a:ext cx="263231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*Minimum searches July 2025: 10,000</a:t>
            </a:r>
          </a:p>
          <a:p>
            <a:r>
              <a:rPr lang="en-US" sz="1000" dirty="0">
                <a:solidFill>
                  <a:schemeClr val="tx2"/>
                </a:solidFill>
              </a:rPr>
              <a:t>Excludes CIP codes ending in 99, “Other”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B6697F1-28B1-63DF-D77D-B7E3FE326F2A}"/>
              </a:ext>
            </a:extLst>
          </p:cNvPr>
          <p:cNvSpPr txBox="1"/>
          <p:nvPr/>
        </p:nvSpPr>
        <p:spPr>
          <a:xfrm>
            <a:off x="3504874" y="2241506"/>
            <a:ext cx="518225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Fastest-Growing Google Searches*</a:t>
            </a:r>
          </a:p>
          <a:p>
            <a:pPr algn="ctr"/>
            <a:r>
              <a:rPr lang="en-US" sz="1600" b="1" dirty="0"/>
              <a:t>Bachelor’s and Above</a:t>
            </a:r>
          </a:p>
          <a:p>
            <a:pPr algn="ctr"/>
            <a:r>
              <a:rPr lang="en-US" sz="1400" dirty="0"/>
              <a:t>July Year over Year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DD8C9D7-D2BE-A815-4C27-1DEFAEDA69C9}"/>
              </a:ext>
            </a:extLst>
          </p:cNvPr>
          <p:cNvSpPr txBox="1"/>
          <p:nvPr/>
        </p:nvSpPr>
        <p:spPr>
          <a:xfrm>
            <a:off x="-57586" y="6208696"/>
            <a:ext cx="368005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>
                <a:solidFill>
                  <a:schemeClr val="tx2"/>
                </a:solidFill>
              </a:rPr>
              <a:t>Source:  Gray DI’s PES Keyword Search Dashboard</a:t>
            </a:r>
          </a:p>
        </p:txBody>
      </p:sp>
    </p:spTree>
    <p:extLst>
      <p:ext uri="{BB962C8B-B14F-4D97-AF65-F5344CB8AC3E}">
        <p14:creationId xmlns:p14="http://schemas.microsoft.com/office/powerpoint/2010/main" val="25805564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9D852E-007B-E3DE-5423-12FCAAA97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5F4027-5D29-83AB-7E73-76249144071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7FB8DFE-1F98-EFD4-4C0B-9911EA507865}"/>
              </a:ext>
            </a:extLst>
          </p:cNvPr>
          <p:cNvSpPr>
            <a:spLocks noGrp="1"/>
          </p:cNvSpPr>
          <p:nvPr>
            <p:ph type="body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4A545DF-E88A-D876-997C-4ED622A8C9EE}"/>
              </a:ext>
            </a:extLst>
          </p:cNvPr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6" name="Picture 5" descr="A blue and white background&#10;&#10;Description automatically generated">
            <a:extLst>
              <a:ext uri="{FF2B5EF4-FFF2-40B4-BE49-F238E27FC236}">
                <a16:creationId xmlns:a16="http://schemas.microsoft.com/office/drawing/2014/main" id="{535804DD-AE8A-BEBC-E39D-41428BA5C1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"/>
            <a:ext cx="12192001" cy="685799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003B635-B019-5AB5-2B5D-48691B8C968C}"/>
              </a:ext>
            </a:extLst>
          </p:cNvPr>
          <p:cNvSpPr txBox="1"/>
          <p:nvPr/>
        </p:nvSpPr>
        <p:spPr>
          <a:xfrm>
            <a:off x="919985" y="1260475"/>
            <a:ext cx="859507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</a:rPr>
              <a:t>Agenda</a:t>
            </a:r>
          </a:p>
          <a:p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What Is a Program Evaluation System?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bg1"/>
                </a:solidFill>
              </a:rPr>
              <a:t>Student Demand Indicators: Spring New Enrollment</a:t>
            </a:r>
            <a:endParaRPr lang="en-US" sz="2000" b="1" dirty="0">
              <a:solidFill>
                <a:schemeClr val="bg1"/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Employment: Current Indicators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Program of the Month</a:t>
            </a:r>
          </a:p>
          <a:p>
            <a:pPr>
              <a:lnSpc>
                <a:spcPct val="150000"/>
              </a:lnSpc>
            </a:pP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Summary</a:t>
            </a:r>
          </a:p>
          <a:p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2127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Gray Colors">
      <a:dk1>
        <a:srgbClr val="010A3A"/>
      </a:dk1>
      <a:lt1>
        <a:srgbClr val="FFFFFF"/>
      </a:lt1>
      <a:dk2>
        <a:srgbClr val="646464"/>
      </a:dk2>
      <a:lt2>
        <a:srgbClr val="E3E3E3"/>
      </a:lt2>
      <a:accent1>
        <a:srgbClr val="010A3A"/>
      </a:accent1>
      <a:accent2>
        <a:srgbClr val="54B5F9"/>
      </a:accent2>
      <a:accent3>
        <a:srgbClr val="ADD3FB"/>
      </a:accent3>
      <a:accent4>
        <a:srgbClr val="E0F0FD"/>
      </a:accent4>
      <a:accent5>
        <a:srgbClr val="0C5198"/>
      </a:accent5>
      <a:accent6>
        <a:srgbClr val="009FAE"/>
      </a:accent6>
      <a:hlink>
        <a:srgbClr val="33C2DE"/>
      </a:hlink>
      <a:folHlink>
        <a:srgbClr val="AAE2E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3 Gray DI Webinar PPT Template" id="{18D1617F-B94D-FF49-8BA0-544ED0E81141}" vid="{C6DA0026-C35A-924F-AD40-FB06681F24C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38381</TotalTime>
  <Words>1571</Words>
  <Application>Microsoft Macintosh PowerPoint</Application>
  <PresentationFormat>Widescreen</PresentationFormat>
  <Paragraphs>320</Paragraphs>
  <Slides>36</Slides>
  <Notes>28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Aptos</vt:lpstr>
      <vt:lpstr>Arial</vt:lpstr>
      <vt:lpstr>Arial Nova</vt:lpstr>
      <vt:lpstr>Calibri</vt:lpstr>
      <vt:lpstr>Courier New</vt:lpstr>
      <vt:lpstr>Helvetica</vt:lpstr>
      <vt:lpstr>Noto Sans Symbols</vt:lpstr>
      <vt:lpstr>NTR</vt:lpstr>
      <vt:lpstr>System Font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Monica Bilson</dc:creator>
  <cp:lastModifiedBy>Michael Hunter</cp:lastModifiedBy>
  <cp:revision>461</cp:revision>
  <dcterms:created xsi:type="dcterms:W3CDTF">2024-10-29T21:30:01Z</dcterms:created>
  <dcterms:modified xsi:type="dcterms:W3CDTF">2026-08-27T17:15:21Z</dcterms:modified>
</cp:coreProperties>
</file>